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3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4" r:id="rId6"/>
    <p:sldId id="261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3" r:id="rId17"/>
    <p:sldId id="277" r:id="rId18"/>
    <p:sldId id="279" r:id="rId19"/>
    <p:sldId id="278" r:id="rId20"/>
    <p:sldId id="280" r:id="rId21"/>
    <p:sldId id="268" r:id="rId22"/>
    <p:sldId id="281" r:id="rId23"/>
    <p:sldId id="282" r:id="rId24"/>
  </p:sldIdLst>
  <p:sldSz cx="12188825" cy="6858000"/>
  <p:notesSz cx="67452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>
      <p:cViewPr varScale="1">
        <p:scale>
          <a:sx n="131" d="100"/>
          <a:sy n="131" d="100"/>
        </p:scale>
        <p:origin x="224" y="18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3110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0769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lv-LV"/>
              <a:t>21.01.21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0769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lv-LV"/>
              <a:t>21.01.21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39775"/>
            <a:ext cx="65801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689515"/>
            <a:ext cx="539623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77316"/>
            <a:ext cx="292295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lv-LV"/>
              <a:t>Rediģēt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1/21/21</a:t>
            </a:fld>
            <a:endParaRPr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4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020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546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508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0953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368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59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7913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366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15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lv-LV" smtClean="0"/>
              <a:t>21.01.21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1343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lv-LV" smtClean="0"/>
              <a:pPr/>
              <a:t>21.01.21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622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izglitiba@ogresnovads.lv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gresnovads.lv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5820" y="980728"/>
            <a:ext cx="11017224" cy="4032448"/>
          </a:xfrm>
        </p:spPr>
        <p:txBody>
          <a:bodyPr anchor="t">
            <a:normAutofit/>
          </a:bodyPr>
          <a:lstStyle/>
          <a:p>
            <a:pPr defTabSz="914400">
              <a:spcBef>
                <a:spcPts val="0"/>
              </a:spcBef>
            </a:pPr>
            <a:r>
              <a:rPr lang="lv-LV" sz="6000" dirty="0">
                <a:solidFill>
                  <a:srgbClr val="7BA6BF"/>
                </a:solidFill>
                <a:latin typeface="Calibri" panose="020F0502020204030204" pitchFamily="34" charset="0"/>
              </a:rPr>
              <a:t> </a:t>
            </a:r>
            <a:r>
              <a:rPr lang="lv-LV" sz="6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Elektroniskais pieteikumu reģistrs bērnu uzņemšanai 1. klasē vispārējās izglītības iestādēs Ogres pilsētā</a:t>
            </a:r>
            <a:endParaRPr lang="lv-LV" sz="5400" b="1" i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1884" y="5013176"/>
            <a:ext cx="9865096" cy="10801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lv-LV" b="1" i="0" dirty="0">
                <a:solidFill>
                  <a:schemeClr val="accent6">
                    <a:lumMod val="50000"/>
                  </a:schemeClr>
                </a:solidFill>
              </a:rPr>
              <a:t>Informācija </a:t>
            </a:r>
            <a:r>
              <a:rPr lang="lv-LV" sz="3200" b="1" i="0" dirty="0">
                <a:solidFill>
                  <a:schemeClr val="accent6">
                    <a:lumMod val="50000"/>
                  </a:schemeClr>
                </a:solidFill>
              </a:rPr>
              <a:t>2021./2022.</a:t>
            </a:r>
            <a:r>
              <a:rPr lang="lv-LV" b="1" i="0" dirty="0">
                <a:solidFill>
                  <a:schemeClr val="accent6">
                    <a:lumMod val="50000"/>
                  </a:schemeClr>
                </a:solidFill>
              </a:rPr>
              <a:t>mācību gada pirmklasnieku vecākiem</a:t>
            </a:r>
          </a:p>
          <a:p>
            <a:pPr marL="0" indent="0" algn="l">
              <a:spcBef>
                <a:spcPts val="0"/>
              </a:spcBef>
              <a:buNone/>
            </a:pP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93812" y="476672"/>
            <a:ext cx="3096344" cy="7920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Kā rīkoties?</a:t>
            </a:r>
          </a:p>
          <a:p>
            <a:pPr marL="0" indent="0">
              <a:buNone/>
            </a:pPr>
            <a:endParaRPr lang="lv-LV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52" y="2492896"/>
            <a:ext cx="7272633" cy="3672408"/>
          </a:xfrm>
        </p:spPr>
      </p:pic>
      <p:sp>
        <p:nvSpPr>
          <p:cNvPr id="8" name="Satura vietturis 2"/>
          <p:cNvSpPr txBox="1">
            <a:spLocks/>
          </p:cNvSpPr>
          <p:nvPr/>
        </p:nvSpPr>
        <p:spPr>
          <a:xfrm>
            <a:off x="693812" y="1772816"/>
            <a:ext cx="11017224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v-LV" sz="3600" b="1" dirty="0"/>
              <a:t>Ierakstīt lodziņos bērna vārdu, uzvārdu, personas kodu 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</p:spTree>
    <p:extLst>
      <p:ext uri="{BB962C8B-B14F-4D97-AF65-F5344CB8AC3E}">
        <p14:creationId xmlns:p14="http://schemas.microsoft.com/office/powerpoint/2010/main" val="4970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621804" y="548680"/>
            <a:ext cx="1120188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  <a:t>Ieraksta lodziņos bērna vārdu, uzvārdu, personas kodu, adresi </a:t>
            </a:r>
            <a:b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lv-LV" sz="6700" b="1" dirty="0">
                <a:solidFill>
                  <a:schemeClr val="accent6">
                    <a:lumMod val="75000"/>
                  </a:schemeClr>
                </a:solidFill>
              </a:rPr>
              <a:t>un  sniedz arī pārējo  prasīto informāciju par bērnu un sevi</a:t>
            </a:r>
          </a:p>
          <a:p>
            <a:pPr marL="0" indent="0">
              <a:buFont typeface="Wingdings" pitchFamily="2" charset="2"/>
              <a:buNone/>
            </a:pPr>
            <a:endParaRPr lang="lv-LV" sz="6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5" name="Attēl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956" y="1844824"/>
            <a:ext cx="6346594" cy="440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1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405780" y="404664"/>
            <a:ext cx="11201882" cy="1228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un  ieraksta informāciju arī par māsu vai brāli, </a:t>
            </a:r>
            <a:b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ja māsa vai brālis mācās tajā pašā skolā</a:t>
            </a:r>
          </a:p>
          <a:p>
            <a:pPr marL="0" indent="0" algn="ctr">
              <a:buFont typeface="Wingdings" pitchFamily="2" charset="2"/>
              <a:buNone/>
            </a:pPr>
            <a:endParaRPr lang="lv-LV" sz="5200" b="1" dirty="0"/>
          </a:p>
          <a:p>
            <a:pPr marL="0" indent="0" algn="ctr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0" y="1628800"/>
            <a:ext cx="7062379" cy="49549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74732" y="3140968"/>
            <a:ext cx="1944216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000" b="1" dirty="0"/>
              <a:t>Svarīgi!</a:t>
            </a:r>
          </a:p>
        </p:txBody>
      </p:sp>
      <p:sp>
        <p:nvSpPr>
          <p:cNvPr id="4" name="Lejupvērstā bultiņa 3"/>
          <p:cNvSpPr/>
          <p:nvPr/>
        </p:nvSpPr>
        <p:spPr>
          <a:xfrm rot="6744516">
            <a:off x="6856576" y="1275977"/>
            <a:ext cx="673474" cy="5377783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233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405780" y="404664"/>
            <a:ext cx="11201882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Ja bērna vecāks strādā  konkrētajā izglītības iestādē, to norāda </a:t>
            </a:r>
            <a:endParaRPr lang="lv-LV" sz="3600" b="1" dirty="0"/>
          </a:p>
          <a:p>
            <a:pPr marL="0" indent="0" algn="ctr">
              <a:buFont typeface="Wingdings" pitchFamily="2" charset="2"/>
              <a:buNone/>
            </a:pPr>
            <a:endParaRPr lang="lv-LV" sz="5200" b="1" dirty="0"/>
          </a:p>
          <a:p>
            <a:pPr marL="0" indent="0" algn="ctr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60" y="1628800"/>
            <a:ext cx="7062379" cy="4954927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6938473">
            <a:off x="6363507" y="1760948"/>
            <a:ext cx="694941" cy="5208312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736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837829" y="331656"/>
            <a:ext cx="1120188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3600" b="1" dirty="0">
                <a:solidFill>
                  <a:schemeClr val="accent6">
                    <a:lumMod val="75000"/>
                  </a:schemeClr>
                </a:solidFill>
              </a:rPr>
              <a:t>Rakstot par sevi, norāda arī kontaktinformāciju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154957" y="1586714"/>
            <a:ext cx="38847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000" b="1" dirty="0"/>
              <a:t>Svarīgi, lai nepieciešamības gadījumā </a:t>
            </a:r>
            <a:br>
              <a:rPr lang="lv-LV" sz="4000" b="1" dirty="0"/>
            </a:br>
            <a:r>
              <a:rPr lang="lv-LV" sz="4000" b="1" dirty="0"/>
              <a:t>varētu sazināties</a:t>
            </a:r>
          </a:p>
        </p:txBody>
      </p:sp>
      <p:pic>
        <p:nvPicPr>
          <p:cNvPr id="5" name="Attēl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9" y="1343538"/>
            <a:ext cx="7056784" cy="5070998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4681520">
            <a:off x="6686783" y="2686904"/>
            <a:ext cx="1299537" cy="139759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943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837829" y="331656"/>
            <a:ext cx="1120188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4800" b="1" dirty="0">
                <a:solidFill>
                  <a:schemeClr val="accent6">
                    <a:lumMod val="75000"/>
                  </a:schemeClr>
                </a:solidFill>
              </a:rPr>
              <a:t>Piezīmes / papildu informācija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1700808"/>
            <a:ext cx="6373489" cy="4572626"/>
          </a:xfrm>
          <a:prstGeom prst="rect">
            <a:avLst/>
          </a:prstGeom>
        </p:spPr>
      </p:pic>
      <p:sp>
        <p:nvSpPr>
          <p:cNvPr id="6" name="Lejupvērstā bultiņa 5"/>
          <p:cNvSpPr/>
          <p:nvPr/>
        </p:nvSpPr>
        <p:spPr>
          <a:xfrm rot="4681520">
            <a:off x="8063250" y="3726840"/>
            <a:ext cx="1299537" cy="1397597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Mīnus 4"/>
          <p:cNvSpPr/>
          <p:nvPr/>
        </p:nvSpPr>
        <p:spPr>
          <a:xfrm>
            <a:off x="3767130" y="3787750"/>
            <a:ext cx="3744416" cy="1113771"/>
          </a:xfrm>
          <a:prstGeom prst="mathMinus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FFFFFF"/>
            </a:outerShdw>
            <a:reflection stA="7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567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atura vietturis 2"/>
          <p:cNvSpPr txBox="1">
            <a:spLocks/>
          </p:cNvSpPr>
          <p:nvPr/>
        </p:nvSpPr>
        <p:spPr>
          <a:xfrm>
            <a:off x="3934172" y="1162109"/>
            <a:ext cx="2808311" cy="999305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lv-LV" sz="4800" b="1" dirty="0">
                <a:cs typeface="Times New Roman" panose="02020603050405020304" pitchFamily="18" charset="0"/>
              </a:rPr>
              <a:t>Reģistrēt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8" y="2420888"/>
            <a:ext cx="6373489" cy="4572626"/>
          </a:xfrm>
          <a:prstGeom prst="rect">
            <a:avLst/>
          </a:prstGeom>
        </p:spPr>
      </p:pic>
      <p:sp>
        <p:nvSpPr>
          <p:cNvPr id="4" name="Lejupvērstā bultiņa 3"/>
          <p:cNvSpPr/>
          <p:nvPr/>
        </p:nvSpPr>
        <p:spPr>
          <a:xfrm rot="17711768">
            <a:off x="1803628" y="3935568"/>
            <a:ext cx="776246" cy="246820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Taisnstūris 5"/>
          <p:cNvSpPr/>
          <p:nvPr/>
        </p:nvSpPr>
        <p:spPr>
          <a:xfrm>
            <a:off x="405780" y="455391"/>
            <a:ext cx="129559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Kad prasītā informācija ir aizpildīta, </a:t>
            </a:r>
          </a:p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tad nospiest</a:t>
            </a:r>
            <a:endParaRPr lang="lv-LV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Mīnus 6"/>
          <p:cNvSpPr/>
          <p:nvPr/>
        </p:nvSpPr>
        <p:spPr>
          <a:xfrm>
            <a:off x="3718148" y="4509120"/>
            <a:ext cx="3744416" cy="1113771"/>
          </a:xfrm>
          <a:prstGeom prst="mathMinus">
            <a:avLst/>
          </a:prstGeom>
          <a:solidFill>
            <a:schemeClr val="bg1"/>
          </a:solidFill>
          <a:effectLst>
            <a:outerShdw blurRad="50800" dist="50800" dir="5400000" algn="ctr" rotWithShape="0">
              <a:srgbClr val="FFFFFF"/>
            </a:outerShdw>
            <a:reflection stA="75000" endPos="65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613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isnstūris 5"/>
          <p:cNvSpPr/>
          <p:nvPr/>
        </p:nvSpPr>
        <p:spPr>
          <a:xfrm>
            <a:off x="1485900" y="476672"/>
            <a:ext cx="8943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4400" b="1" dirty="0">
                <a:solidFill>
                  <a:schemeClr val="accent6">
                    <a:lumMod val="75000"/>
                  </a:schemeClr>
                </a:solidFill>
              </a:rPr>
              <a:t>Paziņojums par veiksmīgu reģistrāciju</a:t>
            </a:r>
            <a:endParaRPr lang="lv-LV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Lejupvērstā bultiņa 3"/>
          <p:cNvSpPr/>
          <p:nvPr/>
        </p:nvSpPr>
        <p:spPr>
          <a:xfrm rot="17367302">
            <a:off x="1121433" y="1909113"/>
            <a:ext cx="728933" cy="172123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8769" y="1988840"/>
            <a:ext cx="7019182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4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95" y="116632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notiek pēc pieteikuma iesniegšanas?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1700808"/>
            <a:ext cx="1120563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600" b="1" dirty="0"/>
              <a:t>Informācija:</a:t>
            </a:r>
          </a:p>
          <a:p>
            <a:r>
              <a:rPr lang="lv-LV" sz="3600" b="1" dirty="0"/>
              <a:t> tiek saglabāta pašvaldības datu bāzē;</a:t>
            </a:r>
          </a:p>
          <a:p>
            <a:r>
              <a:rPr lang="lv-LV" sz="3600" b="1" dirty="0"/>
              <a:t>sistēma ģenerē rindu atbilstoši izstrādātajiem koeficientiem;</a:t>
            </a:r>
          </a:p>
          <a:p>
            <a:r>
              <a:rPr lang="lv-LV" sz="3600" b="1" dirty="0"/>
              <a:t>vecāku ievadītā informācija tiek pārbaudīta un pieteikums apstiprināts.</a:t>
            </a:r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</p:txBody>
      </p:sp>
    </p:spTree>
    <p:extLst>
      <p:ext uri="{BB962C8B-B14F-4D97-AF65-F5344CB8AC3E}">
        <p14:creationId xmlns:p14="http://schemas.microsoft.com/office/powerpoint/2010/main" val="368414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195" y="116632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notiek pēc pieteikuma iesniegšanas?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1700808"/>
            <a:ext cx="11205632" cy="4680520"/>
          </a:xfrm>
        </p:spPr>
        <p:txBody>
          <a:bodyPr>
            <a:normAutofit/>
          </a:bodyPr>
          <a:lstStyle/>
          <a:p>
            <a:pPr algn="just"/>
            <a:r>
              <a:rPr lang="lv-LV" sz="3600" b="1" dirty="0"/>
              <a:t>laika posmā līdz </a:t>
            </a:r>
            <a:r>
              <a:rPr lang="lv-LV" sz="5400" b="1" dirty="0">
                <a:latin typeface="Aharoni" panose="02010803020104030203" pitchFamily="2" charset="-79"/>
                <a:cs typeface="Aharoni" panose="02010803020104030203" pitchFamily="2" charset="-79"/>
              </a:rPr>
              <a:t>31</a:t>
            </a:r>
            <a:r>
              <a:rPr lang="lv-LV" sz="3600" b="1" dirty="0"/>
              <a:t>.martam  divreiz mēnesī pašvaldības mājas lapā tiek publicēta situācija par pretendentu rindu uz katru skolu (saraksts ar pieteikumu kodiem un rindas kārtas numuru);</a:t>
            </a:r>
          </a:p>
          <a:p>
            <a:r>
              <a:rPr lang="lv-LV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2021</a:t>
            </a:r>
            <a:r>
              <a:rPr lang="lv-LV" sz="3600" b="1" dirty="0"/>
              <a:t>.gada </a:t>
            </a:r>
            <a:r>
              <a:rPr lang="lv-LV" sz="4400" b="1" dirty="0">
                <a:latin typeface="Aharoni" panose="02010803020104030203" pitchFamily="2" charset="-79"/>
                <a:cs typeface="Aharoni" panose="02010803020104030203" pitchFamily="2" charset="-79"/>
              </a:rPr>
              <a:t>15</a:t>
            </a:r>
            <a:r>
              <a:rPr lang="lv-LV" sz="3600" b="1" dirty="0"/>
              <a:t>. aprīlī informācija par vietas piešķiršanu izglītības iestādē tiks publicēta pašvaldības mājas lapā, norādot pieteikuma kodus.</a:t>
            </a:r>
          </a:p>
          <a:p>
            <a:pPr marL="0" indent="0">
              <a:buNone/>
            </a:pPr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  <a:p>
            <a:endParaRPr lang="lv-LV" sz="3600" b="1" dirty="0"/>
          </a:p>
        </p:txBody>
      </p:sp>
    </p:spTree>
    <p:extLst>
      <p:ext uri="{BB962C8B-B14F-4D97-AF65-F5344CB8AC3E}">
        <p14:creationId xmlns:p14="http://schemas.microsoft.com/office/powerpoint/2010/main" val="23784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ttēl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728" y="1862192"/>
            <a:ext cx="10065368" cy="3133616"/>
          </a:xfrm>
          <a:prstGeom prst="rect">
            <a:avLst/>
          </a:prstGeom>
        </p:spPr>
      </p:pic>
      <p:sp>
        <p:nvSpPr>
          <p:cNvPr id="4" name="Title 12"/>
          <p:cNvSpPr txBox="1">
            <a:spLocks/>
          </p:cNvSpPr>
          <p:nvPr/>
        </p:nvSpPr>
        <p:spPr>
          <a:xfrm>
            <a:off x="189756" y="476672"/>
            <a:ext cx="11809312" cy="12101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spcBef>
                <a:spcPts val="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Pieteikumu reģistrācija bērnu uzņemšanai 1.klasē</a:t>
            </a:r>
          </a:p>
        </p:txBody>
      </p:sp>
    </p:spTree>
    <p:extLst>
      <p:ext uri="{BB962C8B-B14F-4D97-AF65-F5344CB8AC3E}">
        <p14:creationId xmlns:p14="http://schemas.microsoft.com/office/powerpoint/2010/main" val="122138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794" y="764704"/>
            <a:ext cx="11161240" cy="1210146"/>
          </a:xfrm>
        </p:spPr>
        <p:txBody>
          <a:bodyPr>
            <a:norm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Kā rīkoties jautājumu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vai neskaidrību gadījumos?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3" y="2204864"/>
            <a:ext cx="11089231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sz="3600" b="1" dirty="0"/>
          </a:p>
          <a:p>
            <a:pPr marL="0" indent="0" algn="ctr">
              <a:buNone/>
            </a:pPr>
            <a:r>
              <a:rPr lang="lv-LV" sz="3600" b="1" dirty="0"/>
              <a:t>Jautājumu vai neskaidrību gadījumā </a:t>
            </a:r>
            <a:br>
              <a:rPr lang="lv-LV" sz="3600" b="1" dirty="0"/>
            </a:br>
            <a:r>
              <a:rPr lang="lv-LV" sz="3600" b="1" dirty="0"/>
              <a:t>lūdzam rakstīt, sūtot jautājumu uz adresi: </a:t>
            </a:r>
          </a:p>
          <a:p>
            <a:pPr marL="0" indent="0" algn="ctr">
              <a:buNone/>
            </a:pPr>
            <a:r>
              <a:rPr lang="lv-LV" sz="3600" b="1">
                <a:hlinkClick r:id="rId2"/>
              </a:rPr>
              <a:t>izglitiba@</a:t>
            </a:r>
            <a:r>
              <a:rPr lang="lv-LV" sz="3600" b="1" dirty="0">
                <a:hlinkClick r:id="rId2"/>
              </a:rPr>
              <a:t>ogresnovads.lv</a:t>
            </a:r>
            <a:endParaRPr lang="lv-LV" sz="3600" b="1" dirty="0"/>
          </a:p>
          <a:p>
            <a:pPr marL="0" indent="0" algn="ctr">
              <a:buNone/>
            </a:pPr>
            <a:r>
              <a:rPr lang="lv-LV" sz="3600" b="1" dirty="0"/>
              <a:t>vai zvanīt: 65055384; 65055382</a:t>
            </a:r>
          </a:p>
        </p:txBody>
      </p:sp>
    </p:spTree>
    <p:extLst>
      <p:ext uri="{BB962C8B-B14F-4D97-AF65-F5344CB8AC3E}">
        <p14:creationId xmlns:p14="http://schemas.microsoft.com/office/powerpoint/2010/main" val="318866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74355">
                <a:srgbClr val="A2B4E0"/>
              </a:gs>
              <a:gs pos="80000">
                <a:srgbClr val="C0BDE7"/>
              </a:gs>
              <a:gs pos="0">
                <a:schemeClr val="bg2">
                  <a:tint val="78000"/>
                  <a:shade val="100000"/>
                  <a:hueMod val="136000"/>
                  <a:satMod val="160000"/>
                  <a:lumMod val="105000"/>
                </a:schemeClr>
              </a:gs>
              <a:gs pos="100000">
                <a:schemeClr val="bg2">
                  <a:shade val="92000"/>
                  <a:satMod val="170000"/>
                  <a:lumMod val="96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indent="-274320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to nosaka?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4" y="1905000"/>
            <a:ext cx="10729192" cy="4404320"/>
          </a:xfrm>
        </p:spPr>
        <p:txBody>
          <a:bodyPr>
            <a:normAutofit/>
          </a:bodyPr>
          <a:lstStyle/>
          <a:p>
            <a:pPr marL="301752" lvl="1" indent="0" algn="ctr">
              <a:lnSpc>
                <a:spcPct val="100000"/>
              </a:lnSpc>
              <a:buNone/>
            </a:pPr>
            <a:r>
              <a:rPr lang="lv-LV" sz="2800" b="1" dirty="0">
                <a:latin typeface="Calibri" panose="020F0502020204030204" pitchFamily="34" charset="0"/>
              </a:rPr>
              <a:t>Ogres novada pašvaldības 2014.gada 13.novembra  </a:t>
            </a:r>
            <a:br>
              <a:rPr lang="lv-LV" sz="2800" b="1" dirty="0">
                <a:latin typeface="Calibri" panose="020F0502020204030204" pitchFamily="34" charset="0"/>
              </a:rPr>
            </a:br>
            <a:r>
              <a:rPr lang="lv-LV" sz="2800" b="1" dirty="0">
                <a:latin typeface="Calibri" panose="020F0502020204030204" pitchFamily="34" charset="0"/>
              </a:rPr>
              <a:t>saistošie noteikumi Nr.34/2014</a:t>
            </a:r>
          </a:p>
          <a:p>
            <a:pPr marL="0" indent="0" algn="ctr">
              <a:buNone/>
            </a:pPr>
            <a:r>
              <a:rPr lang="lv-LV" sz="4000" b="1" dirty="0">
                <a:latin typeface="Calibri" panose="020F0502020204030204" pitchFamily="34" charset="0"/>
              </a:rPr>
              <a:t>“Kārtība bērnu reģistrēšanai </a:t>
            </a:r>
            <a:br>
              <a:rPr lang="lv-LV" sz="4000" b="1" dirty="0">
                <a:latin typeface="Calibri" panose="020F0502020204030204" pitchFamily="34" charset="0"/>
              </a:rPr>
            </a:br>
            <a:r>
              <a:rPr lang="lv-LV" sz="4000" b="1" dirty="0">
                <a:latin typeface="Calibri" panose="020F0502020204030204" pitchFamily="34" charset="0"/>
              </a:rPr>
              <a:t>un uzņemšanai 1.klasē </a:t>
            </a:r>
            <a:br>
              <a:rPr lang="lv-LV" sz="4000" b="1" dirty="0">
                <a:latin typeface="Calibri" panose="020F0502020204030204" pitchFamily="34" charset="0"/>
              </a:rPr>
            </a:br>
            <a:r>
              <a:rPr lang="lv-LV" sz="4000" b="1" dirty="0">
                <a:latin typeface="Calibri" panose="020F0502020204030204" pitchFamily="34" charset="0"/>
              </a:rPr>
              <a:t>Ogres novada pašvaldības vispārējās izglītības iestādēs”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756" y="562670"/>
            <a:ext cx="11809312" cy="1066130"/>
          </a:xfrm>
          <a:noFill/>
        </p:spPr>
        <p:txBody>
          <a:bodyPr>
            <a:no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būtu jāzina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par pieteikumu iesniegšanu?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/>
              <a:t>Kad?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782044" y="1628800"/>
            <a:ext cx="9217024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sz="4000" b="1" dirty="0"/>
          </a:p>
          <a:p>
            <a:pPr marL="0" indent="0" algn="ctr">
              <a:buNone/>
            </a:pPr>
            <a:r>
              <a:rPr lang="lv-LV" sz="4000" b="1" dirty="0"/>
              <a:t>Pieteikumu elektroniska pieņemšana bērnu uzņemšanai </a:t>
            </a:r>
            <a:r>
              <a:rPr lang="lv-LV" sz="6000" b="1" dirty="0"/>
              <a:t>1</a:t>
            </a:r>
            <a:r>
              <a:rPr lang="lv-LV" sz="4000" b="1" dirty="0"/>
              <a:t>.klasē </a:t>
            </a:r>
            <a:br>
              <a:rPr lang="lv-LV" sz="4000" b="1" dirty="0"/>
            </a:br>
            <a:r>
              <a:rPr lang="lv-LV" sz="4400" b="1" dirty="0"/>
              <a:t>2021./2022. mācību </a:t>
            </a:r>
            <a:r>
              <a:rPr lang="lv-LV" sz="4000" b="1" dirty="0"/>
              <a:t>gadam – </a:t>
            </a:r>
            <a:br>
              <a:rPr lang="lv-LV" sz="4000" b="1" dirty="0"/>
            </a:br>
            <a:r>
              <a:rPr lang="lv-LV" sz="4000" b="1" dirty="0"/>
              <a:t>no </a:t>
            </a:r>
            <a:r>
              <a:rPr lang="lv-LV" sz="5400" b="1" dirty="0"/>
              <a:t>2021</a:t>
            </a:r>
            <a:r>
              <a:rPr lang="lv-LV" sz="4000" b="1" dirty="0"/>
              <a:t>.gada </a:t>
            </a:r>
            <a:r>
              <a:rPr lang="lv-LV" sz="5400" b="1" dirty="0"/>
              <a:t>1</a:t>
            </a:r>
            <a:r>
              <a:rPr lang="lv-LV" sz="4000" b="1" dirty="0"/>
              <a:t>.februāra </a:t>
            </a:r>
            <a:br>
              <a:rPr lang="lv-LV" sz="4000" b="1" dirty="0"/>
            </a:br>
            <a:r>
              <a:rPr lang="lv-LV" sz="4000" b="1" dirty="0"/>
              <a:t>līdz </a:t>
            </a:r>
            <a:r>
              <a:rPr lang="lv-LV" sz="5400" b="1" dirty="0"/>
              <a:t>2021</a:t>
            </a:r>
            <a:r>
              <a:rPr lang="lv-LV" sz="4000" b="1" dirty="0"/>
              <a:t>.gada </a:t>
            </a:r>
            <a:r>
              <a:rPr lang="lv-LV" sz="5400" b="1" dirty="0"/>
              <a:t>31</a:t>
            </a:r>
            <a:r>
              <a:rPr lang="lv-LV" sz="4000" b="1" dirty="0"/>
              <a:t>.martam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927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1809312" cy="1066130"/>
          </a:xfrm>
        </p:spPr>
        <p:txBody>
          <a:bodyPr>
            <a:noAutofit/>
          </a:bodyPr>
          <a:lstStyle/>
          <a:p>
            <a:pPr indent="-274320" algn="ctr">
              <a:spcBef>
                <a:spcPts val="1800"/>
              </a:spcBef>
            </a:pP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Kas būtu jāzina </a:t>
            </a:r>
            <a:b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v-LV" sz="4000" b="1" spc="-3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par pieteikumu iesniegšanu?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638028" y="1628800"/>
            <a:ext cx="9289032" cy="48965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lv-LV" sz="4000" b="1" dirty="0"/>
          </a:p>
          <a:p>
            <a:pPr marL="0" indent="0" algn="ctr">
              <a:buNone/>
            </a:pPr>
            <a:r>
              <a:rPr lang="lv-LV" sz="4000" dirty="0"/>
              <a:t>Reģistrācijas pieteikumu vecākiem jāaizpilda elektroniski pašvaldības mājas lapā </a:t>
            </a:r>
            <a:r>
              <a:rPr lang="lv-LV" sz="4000" b="1" i="1" u="sng" dirty="0">
                <a:hlinkClick r:id="rId2"/>
              </a:rPr>
              <a:t>www.ogresnovads.lv</a:t>
            </a:r>
            <a:endParaRPr lang="lv-LV" sz="4000" b="1" i="1" u="sng" dirty="0"/>
          </a:p>
          <a:p>
            <a:pPr marL="0" indent="0" algn="ctr">
              <a:buNone/>
            </a:pPr>
            <a:r>
              <a:rPr lang="lv-LV" sz="4000" dirty="0"/>
              <a:t>sadaļā   Izglītība </a:t>
            </a:r>
          </a:p>
          <a:p>
            <a:pPr marL="0" indent="0" algn="ctr">
              <a:buNone/>
            </a:pPr>
            <a:br>
              <a:rPr lang="lv-LV" sz="4000" dirty="0"/>
            </a:br>
            <a:r>
              <a:rPr lang="lv-LV" sz="4000" b="1" i="1" dirty="0"/>
              <a:t>Elektroniskais reģistrs uzņemšanai </a:t>
            </a:r>
            <a:br>
              <a:rPr lang="lv-LV" sz="4000" b="1" i="1" dirty="0"/>
            </a:br>
            <a:r>
              <a:rPr lang="lv-LV" sz="6000" b="1" i="1" dirty="0"/>
              <a:t>1</a:t>
            </a:r>
            <a:r>
              <a:rPr lang="lv-LV" sz="4000" b="1" i="1" dirty="0"/>
              <a:t>. klasē vispārējās izglītības iestādēs Ogrē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959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sp>
        <p:nvSpPr>
          <p:cNvPr id="7" name="Lejupvērstā bultiņa 6"/>
          <p:cNvSpPr/>
          <p:nvPr/>
        </p:nvSpPr>
        <p:spPr>
          <a:xfrm rot="14819108">
            <a:off x="1307578" y="3825946"/>
            <a:ext cx="1060200" cy="2661104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576" y="303328"/>
            <a:ext cx="185737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37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1805" y="1905000"/>
            <a:ext cx="2160239" cy="1019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Kur?</a:t>
            </a:r>
          </a:p>
          <a:p>
            <a:pPr marL="0" indent="0">
              <a:buNone/>
            </a:pPr>
            <a:endParaRPr lang="lv-LV" sz="4400" b="1" dirty="0"/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60" y="1412776"/>
            <a:ext cx="8546159" cy="4184056"/>
          </a:xfrm>
        </p:spPr>
      </p:pic>
      <p:sp>
        <p:nvSpPr>
          <p:cNvPr id="7" name="Lejupvērstā bultiņa 6"/>
          <p:cNvSpPr/>
          <p:nvPr/>
        </p:nvSpPr>
        <p:spPr>
          <a:xfrm rot="14819108">
            <a:off x="3395810" y="1594392"/>
            <a:ext cx="1060200" cy="2661104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932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228" y="1484784"/>
            <a:ext cx="4339416" cy="4711378"/>
          </a:xfrm>
        </p:spPr>
      </p:pic>
      <p:sp>
        <p:nvSpPr>
          <p:cNvPr id="6" name="TextBox 5"/>
          <p:cNvSpPr txBox="1"/>
          <p:nvPr/>
        </p:nvSpPr>
        <p:spPr>
          <a:xfrm>
            <a:off x="3286100" y="745637"/>
            <a:ext cx="784887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lv-LV" sz="4800" b="1" dirty="0">
                <a:solidFill>
                  <a:schemeClr val="accent6">
                    <a:lumMod val="75000"/>
                  </a:schemeClr>
                </a:solidFill>
              </a:rPr>
              <a:t>Atvērsies reģistrācijas forma</a:t>
            </a:r>
          </a:p>
          <a:p>
            <a:pPr>
              <a:lnSpc>
                <a:spcPct val="90000"/>
              </a:lnSpc>
            </a:pPr>
            <a:endParaRPr lang="lv-LV" sz="4800" b="1" dirty="0"/>
          </a:p>
        </p:txBody>
      </p:sp>
      <p:sp>
        <p:nvSpPr>
          <p:cNvPr id="7" name="Lejupvērstā bultiņa 6"/>
          <p:cNvSpPr/>
          <p:nvPr/>
        </p:nvSpPr>
        <p:spPr>
          <a:xfrm rot="16200000">
            <a:off x="1727539" y="503998"/>
            <a:ext cx="881652" cy="1364930"/>
          </a:xfrm>
          <a:prstGeom prst="downArrow">
            <a:avLst/>
          </a:prstGeom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2284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355">
              <a:srgbClr val="A2B4E0"/>
            </a:gs>
            <a:gs pos="80000">
              <a:srgbClr val="C0BDE7"/>
            </a:gs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93812" y="476672"/>
            <a:ext cx="3096344" cy="7920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v-LV" sz="6000" b="1" u="sng" dirty="0">
                <a:solidFill>
                  <a:schemeClr val="accent6">
                    <a:lumMod val="75000"/>
                  </a:schemeClr>
                </a:solidFill>
              </a:rPr>
              <a:t>Kā rīkoties?</a:t>
            </a:r>
          </a:p>
          <a:p>
            <a:pPr marL="0" indent="0">
              <a:buNone/>
            </a:pPr>
            <a:endParaRPr lang="lv-LV" sz="4400" b="1" dirty="0"/>
          </a:p>
        </p:txBody>
      </p:sp>
      <p:pic>
        <p:nvPicPr>
          <p:cNvPr id="4" name="Satura vietturis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052" y="2492896"/>
            <a:ext cx="7272633" cy="3672408"/>
          </a:xfrm>
        </p:spPr>
      </p:pic>
      <p:sp>
        <p:nvSpPr>
          <p:cNvPr id="8" name="Satura vietturis 2"/>
          <p:cNvSpPr txBox="1">
            <a:spLocks/>
          </p:cNvSpPr>
          <p:nvPr/>
        </p:nvSpPr>
        <p:spPr>
          <a:xfrm>
            <a:off x="549796" y="1844824"/>
            <a:ext cx="691276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lv-LV" sz="3600" b="1" dirty="0"/>
              <a:t>Izvēlēties izglītības iestādi</a:t>
            </a:r>
          </a:p>
          <a:p>
            <a:pPr marL="0" indent="0">
              <a:buFont typeface="Wingdings" pitchFamily="2" charset="2"/>
              <a:buNone/>
            </a:pPr>
            <a:endParaRPr lang="lv-LV" sz="5200" b="1" dirty="0"/>
          </a:p>
          <a:p>
            <a:pPr marL="0" indent="0">
              <a:buFont typeface="Wingdings" pitchFamily="2" charset="2"/>
              <a:buNone/>
            </a:pPr>
            <a:endParaRPr lang="lv-LV" sz="4400" b="1" dirty="0"/>
          </a:p>
        </p:txBody>
      </p:sp>
    </p:spTree>
    <p:extLst>
      <p:ext uri="{BB962C8B-B14F-4D97-AF65-F5344CB8AC3E}">
        <p14:creationId xmlns:p14="http://schemas.microsoft.com/office/powerpoint/2010/main" val="118953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dizains">
  <a:themeElements>
    <a:clrScheme name="Sarkani violets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3C4CE5673F73C45AB52850A0E51E49F040019DC828CB3D3D348B9D8CA497EBC10AA" ma:contentTypeVersion="54" ma:contentTypeDescription="Create a new document." ma:contentTypeScope="" ma:versionID="9d9bf9b0329aa174a3ab8a097052d3ce">
  <xsd:schema xmlns:xsd="http://www.w3.org/2001/XMLSchema" xmlns:xs="http://www.w3.org/2001/XMLSchema" xmlns:p="http://schemas.microsoft.com/office/2006/metadata/properties" xmlns:ns2="7bfde04f-d4bc-4268-81e4-bb697037e161" targetNamespace="http://schemas.microsoft.com/office/2006/metadata/properties" ma:root="true" ma:fieldsID="f62ca86716fe040865b931bda7e20825" ns2:_="">
    <xsd:import namespace="7bfde04f-d4bc-4268-81e4-bb697037e161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fde04f-d4bc-4268-81e4-bb697037e161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d90433b1-bddd-4618-95a2-3d0cae6d6bd3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460EEFEB-DF9A-4665-A789-F4AC8F0B1A0F}" ma:internalName="CSXSubmissionMarket" ma:readOnly="false" ma:showField="MarketName" ma:web="7bfde04f-d4bc-4268-81e4-bb697037e161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9cc84f6d-53a5-4deb-b3b1-0395c55c20af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669E9AE8-045C-485D-B05E-067FEBDCB9E4}" ma:internalName="InProjectListLookup" ma:readOnly="true" ma:showField="InProjectLis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343edf57-4c6c-4284-b762-885bdcffeba1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669E9AE8-045C-485D-B05E-067FEBDCB9E4}" ma:internalName="LastCompleteVersionLookup" ma:readOnly="true" ma:showField="LastComplete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669E9AE8-045C-485D-B05E-067FEBDCB9E4}" ma:internalName="LastPreviewErrorLookup" ma:readOnly="true" ma:showField="LastPreviewError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669E9AE8-045C-485D-B05E-067FEBDCB9E4}" ma:internalName="LastPreviewResultLookup" ma:readOnly="true" ma:showField="LastPreviewResul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669E9AE8-045C-485D-B05E-067FEBDCB9E4}" ma:internalName="LastPreviewAttemptDateLookup" ma:readOnly="true" ma:showField="LastPreviewAttemptDat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669E9AE8-045C-485D-B05E-067FEBDCB9E4}" ma:internalName="LastPreviewedByLookup" ma:readOnly="true" ma:showField="LastPreviewedBy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669E9AE8-045C-485D-B05E-067FEBDCB9E4}" ma:internalName="LastPreviewTimeLookup" ma:readOnly="true" ma:showField="LastPreviewTi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669E9AE8-045C-485D-B05E-067FEBDCB9E4}" ma:internalName="LastPreviewVersionLookup" ma:readOnly="true" ma:showField="LastPreview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669E9AE8-045C-485D-B05E-067FEBDCB9E4}" ma:internalName="LastPublishErrorLookup" ma:readOnly="true" ma:showField="LastPublishError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669E9AE8-045C-485D-B05E-067FEBDCB9E4}" ma:internalName="LastPublishResultLookup" ma:readOnly="true" ma:showField="LastPublishResult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669E9AE8-045C-485D-B05E-067FEBDCB9E4}" ma:internalName="LastPublishAttemptDateLookup" ma:readOnly="true" ma:showField="LastPublishAttemptDat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669E9AE8-045C-485D-B05E-067FEBDCB9E4}" ma:internalName="LastPublishedByLookup" ma:readOnly="true" ma:showField="LastPublishedBy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669E9AE8-045C-485D-B05E-067FEBDCB9E4}" ma:internalName="LastPublishTimeLookup" ma:readOnly="true" ma:showField="LastPublishTi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669E9AE8-045C-485D-B05E-067FEBDCB9E4}" ma:internalName="LastPublishVersionLookup" ma:readOnly="true" ma:showField="LastPublishVersion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AAD25820-5D61-4591-9713-D60A3B60F6A0}" ma:internalName="LocLastLocAttemptVersionLookup" ma:readOnly="false" ma:showField="LastLocAttemptVersion" ma:web="7bfde04f-d4bc-4268-81e4-bb697037e161">
      <xsd:simpleType>
        <xsd:restriction base="dms:Lookup"/>
      </xsd:simpleType>
    </xsd:element>
    <xsd:element name="LocLastLocAttemptVersionTypeLookup" ma:index="71" nillable="true" ma:displayName="Loc Last Loc Attempt Version Type" ma:default="" ma:list="{AAD25820-5D61-4591-9713-D60A3B60F6A0}" ma:internalName="LocLastLocAttemptVersionTypeLookup" ma:readOnly="true" ma:showField="LastLocAttemptVersionType" ma:web="7bfde04f-d4bc-4268-81e4-bb697037e161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AAD25820-5D61-4591-9713-D60A3B60F6A0}" ma:internalName="LocNewPublishedVersionLookup" ma:readOnly="true" ma:showField="NewPublishedVersion" ma:web="7bfde04f-d4bc-4268-81e4-bb697037e161">
      <xsd:simpleType>
        <xsd:restriction base="dms:Lookup"/>
      </xsd:simpleType>
    </xsd:element>
    <xsd:element name="LocOverallHandbackStatusLookup" ma:index="75" nillable="true" ma:displayName="Loc Overall Handback Status" ma:default="" ma:list="{AAD25820-5D61-4591-9713-D60A3B60F6A0}" ma:internalName="LocOverallHandbackStatusLookup" ma:readOnly="true" ma:showField="OverallHandbackStatus" ma:web="7bfde04f-d4bc-4268-81e4-bb697037e161">
      <xsd:simpleType>
        <xsd:restriction base="dms:Lookup"/>
      </xsd:simpleType>
    </xsd:element>
    <xsd:element name="LocOverallLocStatusLookup" ma:index="76" nillable="true" ma:displayName="Loc Overall Localize Status" ma:default="" ma:list="{AAD25820-5D61-4591-9713-D60A3B60F6A0}" ma:internalName="LocOverallLocStatusLookup" ma:readOnly="true" ma:showField="OverallLocStatus" ma:web="7bfde04f-d4bc-4268-81e4-bb697037e161">
      <xsd:simpleType>
        <xsd:restriction base="dms:Lookup"/>
      </xsd:simpleType>
    </xsd:element>
    <xsd:element name="LocOverallPreviewStatusLookup" ma:index="77" nillable="true" ma:displayName="Loc Overall Preview Status" ma:default="" ma:list="{AAD25820-5D61-4591-9713-D60A3B60F6A0}" ma:internalName="LocOverallPreviewStatusLookup" ma:readOnly="true" ma:showField="OverallPreviewStatus" ma:web="7bfde04f-d4bc-4268-81e4-bb697037e161">
      <xsd:simpleType>
        <xsd:restriction base="dms:Lookup"/>
      </xsd:simpleType>
    </xsd:element>
    <xsd:element name="LocOverallPublishStatusLookup" ma:index="78" nillable="true" ma:displayName="Loc Overall Publish Status" ma:default="" ma:list="{AAD25820-5D61-4591-9713-D60A3B60F6A0}" ma:internalName="LocOverallPublishStatusLookup" ma:readOnly="true" ma:showField="OverallPublishStatus" ma:web="7bfde04f-d4bc-4268-81e4-bb697037e161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AAD25820-5D61-4591-9713-D60A3B60F6A0}" ma:internalName="LocProcessedForHandoffsLookup" ma:readOnly="true" ma:showField="ProcessedForHandoffs" ma:web="7bfde04f-d4bc-4268-81e4-bb697037e161">
      <xsd:simpleType>
        <xsd:restriction base="dms:Lookup"/>
      </xsd:simpleType>
    </xsd:element>
    <xsd:element name="LocProcessedForMarketsLookup" ma:index="81" nillable="true" ma:displayName="Loc Processed For Markets" ma:default="" ma:list="{AAD25820-5D61-4591-9713-D60A3B60F6A0}" ma:internalName="LocProcessedForMarketsLookup" ma:readOnly="true" ma:showField="ProcessedForMarkets" ma:web="7bfde04f-d4bc-4268-81e4-bb697037e161">
      <xsd:simpleType>
        <xsd:restriction base="dms:Lookup"/>
      </xsd:simpleType>
    </xsd:element>
    <xsd:element name="LocPublishedDependentAssetsLookup" ma:index="82" nillable="true" ma:displayName="Loc Published Dependent Assets" ma:default="" ma:list="{AAD25820-5D61-4591-9713-D60A3B60F6A0}" ma:internalName="LocPublishedDependentAssetsLookup" ma:readOnly="true" ma:showField="PublishedDependentAssets" ma:web="7bfde04f-d4bc-4268-81e4-bb697037e161">
      <xsd:simpleType>
        <xsd:restriction base="dms:Lookup"/>
      </xsd:simpleType>
    </xsd:element>
    <xsd:element name="LocPublishedLinkedAssetsLookup" ma:index="83" nillable="true" ma:displayName="Loc Published Linked Assets" ma:default="" ma:list="{AAD25820-5D61-4591-9713-D60A3B60F6A0}" ma:internalName="LocPublishedLinkedAssetsLookup" ma:readOnly="true" ma:showField="PublishedLinkedAssets" ma:web="7bfde04f-d4bc-4268-81e4-bb697037e161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9f2a5dc-0320-4283-88cb-f9895f7700a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460EEFEB-DF9A-4665-A789-F4AC8F0B1A0F}" ma:internalName="Markets" ma:readOnly="false" ma:showField="MarketName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669E9AE8-045C-485D-B05E-067FEBDCB9E4}" ma:internalName="NumOfRatingsLookup" ma:readOnly="true" ma:showField="NumOfRatings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669E9AE8-045C-485D-B05E-067FEBDCB9E4}" ma:internalName="PublishStatusLookup" ma:readOnly="false" ma:showField="PublishStatus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f0e7122e-cd4c-4596-8cd9-6ece96493455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28303fd-6289-4d45-8503-25c5457b9861}" ma:internalName="TaxCatchAll" ma:showField="CatchAllData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28303fd-6289-4d45-8503-25c5457b9861}" ma:internalName="TaxCatchAllLabel" ma:readOnly="true" ma:showField="CatchAllDataLabel" ma:web="7bfde04f-d4bc-4268-81e4-bb697037e1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PExecutable xmlns="7bfde04f-d4bc-4268-81e4-bb697037e161" xsi:nil="true"/>
    <SubmitterId xmlns="7bfde04f-d4bc-4268-81e4-bb697037e161" xsi:nil="true"/>
    <DirectSourceMarket xmlns="7bfde04f-d4bc-4268-81e4-bb697037e161">english</DirectSourceMarket>
    <ThumbnailAssetId xmlns="7bfde04f-d4bc-4268-81e4-bb697037e161" xsi:nil="true"/>
    <AssetType xmlns="7bfde04f-d4bc-4268-81e4-bb697037e161">TP</AssetType>
    <Milestone xmlns="7bfde04f-d4bc-4268-81e4-bb697037e161" xsi:nil="true"/>
    <OriginAsset xmlns="7bfde04f-d4bc-4268-81e4-bb697037e161" xsi:nil="true"/>
    <TPComponent xmlns="7bfde04f-d4bc-4268-81e4-bb697037e161" xsi:nil="true"/>
    <AssetId xmlns="7bfde04f-d4bc-4268-81e4-bb697037e161">TP102804845</AssetId>
    <TPFriendlyName xmlns="7bfde04f-d4bc-4268-81e4-bb697037e161" xsi:nil="true"/>
    <SourceTitle xmlns="7bfde04f-d4bc-4268-81e4-bb697037e161" xsi:nil="true"/>
    <TPApplication xmlns="7bfde04f-d4bc-4268-81e4-bb697037e161" xsi:nil="true"/>
    <TPLaunchHelpLink xmlns="7bfde04f-d4bc-4268-81e4-bb697037e161" xsi:nil="true"/>
    <OpenTemplate xmlns="7bfde04f-d4bc-4268-81e4-bb697037e161">true</OpenTemplate>
    <CrawlForDependencies xmlns="7bfde04f-d4bc-4268-81e4-bb697037e161">false</CrawlForDependencies>
    <ParentAssetId xmlns="7bfde04f-d4bc-4268-81e4-bb697037e161" xsi:nil="true"/>
    <TrustLevel xmlns="7bfde04f-d4bc-4268-81e4-bb697037e161">1 Microsoft Managed Content</TrustLevel>
    <PublishStatusLookup xmlns="7bfde04f-d4bc-4268-81e4-bb697037e161">
      <Value>204557</Value>
    </PublishStatusLookup>
    <LocLastLocAttemptVersionLookup xmlns="7bfde04f-d4bc-4268-81e4-bb697037e161">100643</LocLastLocAttemptVersionLookup>
    <TemplateTemplateType xmlns="7bfde04f-d4bc-4268-81e4-bb697037e161">PowerPoint Presentation Template</TemplateTemplateType>
    <IsSearchable xmlns="7bfde04f-d4bc-4268-81e4-bb697037e161">true</IsSearchable>
    <TPNamespace xmlns="7bfde04f-d4bc-4268-81e4-bb697037e161" xsi:nil="true"/>
    <Markets xmlns="7bfde04f-d4bc-4268-81e4-bb697037e161"/>
    <OriginalSourceMarket xmlns="7bfde04f-d4bc-4268-81e4-bb697037e161">english</OriginalSourceMarket>
    <APDescription xmlns="7bfde04f-d4bc-4268-81e4-bb697037e161">This  template design features the Pi symbol and works well for math students,  teachers, and others in education or science-related fields, although it could work for businesses, too.  This template offers a variety of slide layouts including title slides, bulleted lists, photo with captions, a sample chart, and blank slide, all in a widescreen (16X9) format.
</APDescription>
    <TPInstallLocation xmlns="7bfde04f-d4bc-4268-81e4-bb697037e161" xsi:nil="true"/>
    <TPAppVersion xmlns="7bfde04f-d4bc-4268-81e4-bb697037e161" xsi:nil="true"/>
    <TPCommandLine xmlns="7bfde04f-d4bc-4268-81e4-bb697037e161" xsi:nil="true"/>
    <APAuthor xmlns="7bfde04f-d4bc-4268-81e4-bb697037e161">
      <UserInfo>
        <DisplayName/>
        <AccountId>1073741823</AccountId>
        <AccountType/>
      </UserInfo>
    </APAuthor>
    <EditorialStatus xmlns="7bfde04f-d4bc-4268-81e4-bb697037e161">Complete</EditorialStatus>
    <PublishTargets xmlns="7bfde04f-d4bc-4268-81e4-bb697037e161">OfficeOnlineVNext</PublishTargets>
    <TPLaunchHelpLinkType xmlns="7bfde04f-d4bc-4268-81e4-bb697037e161">Template</TPLaunchHelpLinkType>
    <OriginalRelease xmlns="7bfde04f-d4bc-4268-81e4-bb697037e161">14</OriginalRelease>
    <AssetStart xmlns="7bfde04f-d4bc-4268-81e4-bb697037e161">2011-12-20T02:26:00+00:00</AssetStart>
    <FriendlyTitle xmlns="7bfde04f-d4bc-4268-81e4-bb697037e161" xsi:nil="true"/>
    <TPClientViewer xmlns="7bfde04f-d4bc-4268-81e4-bb697037e161" xsi:nil="true"/>
    <CSXHash xmlns="7bfde04f-d4bc-4268-81e4-bb697037e161" xsi:nil="true"/>
    <IsDeleted xmlns="7bfde04f-d4bc-4268-81e4-bb697037e161">false</IsDeleted>
    <ShowIn xmlns="7bfde04f-d4bc-4268-81e4-bb697037e161">Show everywhere</ShowIn>
    <UANotes xmlns="7bfde04f-d4bc-4268-81e4-bb697037e161" xsi:nil="true"/>
    <TemplateStatus xmlns="7bfde04f-d4bc-4268-81e4-bb697037e161">Complete</TemplateStatus>
    <Downloads xmlns="7bfde04f-d4bc-4268-81e4-bb697037e161">0</Downloads>
    <AcquiredFrom xmlns="7bfde04f-d4bc-4268-81e4-bb697037e161">Internal MS</AcquiredFrom>
    <CSXSubmissionMarket xmlns="7bfde04f-d4bc-4268-81e4-bb697037e161" xsi:nil="true"/>
    <ArtSampleDocs xmlns="7bfde04f-d4bc-4268-81e4-bb697037e161" xsi:nil="true"/>
    <InternalTagsTaxHTField0 xmlns="7bfde04f-d4bc-4268-81e4-bb697037e161">
      <Terms xmlns="http://schemas.microsoft.com/office/infopath/2007/PartnerControls"/>
    </InternalTagsTaxHTField0>
    <LocComments xmlns="7bfde04f-d4bc-4268-81e4-bb697037e161" xsi:nil="true"/>
    <LocRecommendedHandoff xmlns="7bfde04f-d4bc-4268-81e4-bb697037e161" xsi:nil="true"/>
    <LocalizationTagsTaxHTField0 xmlns="7bfde04f-d4bc-4268-81e4-bb697037e161">
      <Terms xmlns="http://schemas.microsoft.com/office/infopath/2007/PartnerControls"/>
    </LocalizationTagsTaxHTField0>
    <BusinessGroup xmlns="7bfde04f-d4bc-4268-81e4-bb697037e161" xsi:nil="true"/>
    <RecommendationsModifier xmlns="7bfde04f-d4bc-4268-81e4-bb697037e161" xsi:nil="true"/>
    <CSXUpdate xmlns="7bfde04f-d4bc-4268-81e4-bb697037e161">false</CSXUpdate>
    <IntlLangReviewer xmlns="7bfde04f-d4bc-4268-81e4-bb697037e161" xsi:nil="true"/>
    <UACurrentWords xmlns="7bfde04f-d4bc-4268-81e4-bb697037e161" xsi:nil="true"/>
    <OOCacheId xmlns="7bfde04f-d4bc-4268-81e4-bb697037e161" xsi:nil="true"/>
    <MarketSpecific xmlns="7bfde04f-d4bc-4268-81e4-bb697037e161">false</MarketSpecific>
    <LastHandOff xmlns="7bfde04f-d4bc-4268-81e4-bb697037e161" xsi:nil="true"/>
    <LocManualTestRequired xmlns="7bfde04f-d4bc-4268-81e4-bb697037e161">false</LocManualTestRequired>
    <AssetExpire xmlns="7bfde04f-d4bc-4268-81e4-bb697037e161">2029-01-01T00:00:00+00:00</AssetExpire>
    <DSATActionTaken xmlns="7bfde04f-d4bc-4268-81e4-bb697037e161" xsi:nil="true"/>
    <MachineTranslated xmlns="7bfde04f-d4bc-4268-81e4-bb697037e161">false</MachineTranslated>
    <PolicheckWords xmlns="7bfde04f-d4bc-4268-81e4-bb697037e161" xsi:nil="true"/>
    <ContentItem xmlns="7bfde04f-d4bc-4268-81e4-bb697037e161" xsi:nil="true"/>
    <UALocRecommendation xmlns="7bfde04f-d4bc-4268-81e4-bb697037e161">Localize</UALocRecommendation>
    <ApprovalStatus xmlns="7bfde04f-d4bc-4268-81e4-bb697037e161">InProgress</ApprovalStatus>
    <BugNumber xmlns="7bfde04f-d4bc-4268-81e4-bb697037e161" xsi:nil="true"/>
    <ScenarioTagsTaxHTField0 xmlns="7bfde04f-d4bc-4268-81e4-bb697037e161">
      <Terms xmlns="http://schemas.microsoft.com/office/infopath/2007/PartnerControls"/>
    </ScenarioTagsTaxHTField0>
    <VoteCount xmlns="7bfde04f-d4bc-4268-81e4-bb697037e161" xsi:nil="true"/>
    <ClipArtFilename xmlns="7bfde04f-d4bc-4268-81e4-bb697037e161" xsi:nil="true"/>
    <IntlLocPriority xmlns="7bfde04f-d4bc-4268-81e4-bb697037e161" xsi:nil="true"/>
    <APEditor xmlns="7bfde04f-d4bc-4268-81e4-bb697037e161">
      <UserInfo>
        <DisplayName/>
        <AccountId xsi:nil="true"/>
        <AccountType/>
      </UserInfo>
    </APEditor>
    <OutputCachingOn xmlns="7bfde04f-d4bc-4268-81e4-bb697037e161">false</OutputCachingOn>
    <PlannedPubDate xmlns="7bfde04f-d4bc-4268-81e4-bb697037e161" xsi:nil="true"/>
    <HandoffToMSDN xmlns="7bfde04f-d4bc-4268-81e4-bb697037e161" xsi:nil="true"/>
    <ApprovalLog xmlns="7bfde04f-d4bc-4268-81e4-bb697037e161" xsi:nil="true"/>
    <BlockPublish xmlns="7bfde04f-d4bc-4268-81e4-bb697037e161">false</BlockPublish>
    <EditorialTags xmlns="7bfde04f-d4bc-4268-81e4-bb697037e161" xsi:nil="true"/>
    <UAProjectedTotalWords xmlns="7bfde04f-d4bc-4268-81e4-bb697037e161" xsi:nil="true"/>
    <CSXSubmissionDate xmlns="7bfde04f-d4bc-4268-81e4-bb697037e161" xsi:nil="true"/>
    <IntlLangReview xmlns="7bfde04f-d4bc-4268-81e4-bb697037e161">false</IntlLangReview>
    <NumericId xmlns="7bfde04f-d4bc-4268-81e4-bb697037e161" xsi:nil="true"/>
    <UALocComments xmlns="7bfde04f-d4bc-4268-81e4-bb697037e161" xsi:nil="true"/>
    <LastModifiedDateTime xmlns="7bfde04f-d4bc-4268-81e4-bb697037e161" xsi:nil="true"/>
    <LegacyData xmlns="7bfde04f-d4bc-4268-81e4-bb697037e161" xsi:nil="true"/>
    <Providers xmlns="7bfde04f-d4bc-4268-81e4-bb697037e161" xsi:nil="true"/>
    <TimesCloned xmlns="7bfde04f-d4bc-4268-81e4-bb697037e161" xsi:nil="true"/>
    <FeatureTagsTaxHTField0 xmlns="7bfde04f-d4bc-4268-81e4-bb697037e161">
      <Terms xmlns="http://schemas.microsoft.com/office/infopath/2007/PartnerControls"/>
    </FeatureTagsTaxHTField0>
    <Provider xmlns="7bfde04f-d4bc-4268-81e4-bb697037e161" xsi:nil="true"/>
    <TaxCatchAll xmlns="7bfde04f-d4bc-4268-81e4-bb697037e161"/>
    <CampaignTagsTaxHTField0 xmlns="7bfde04f-d4bc-4268-81e4-bb697037e161">
      <Terms xmlns="http://schemas.microsoft.com/office/infopath/2007/PartnerControls"/>
    </CampaignTagsTaxHTField0>
    <IntlLangReviewDate xmlns="7bfde04f-d4bc-4268-81e4-bb697037e161" xsi:nil="true"/>
    <PrimaryImageGen xmlns="7bfde04f-d4bc-4268-81e4-bb697037e161">false</PrimaryImageGen>
    <Manager xmlns="7bfde04f-d4bc-4268-81e4-bb697037e161" xsi:nil="true"/>
    <LocMarketGroupTiers2 xmlns="7bfde04f-d4bc-4268-81e4-bb697037e161" xsi:nil="true"/>
  </documentManagement>
</p:properties>
</file>

<file path=customXml/itemProps1.xml><?xml version="1.0" encoding="utf-8"?>
<ds:datastoreItem xmlns:ds="http://schemas.openxmlformats.org/officeDocument/2006/customXml" ds:itemID="{34372965-0AC6-4D90-85EE-CF3B1092E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57D796-8F85-4B5F-8D11-466C1EDA1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fde04f-d4bc-4268-81e4-bb697037e1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CDAE56-8D6F-485C-8A9B-6FE75CA26A80}">
  <ds:schemaRefs>
    <ds:schemaRef ds:uri="http://www.w3.org/XML/1998/namespace"/>
    <ds:schemaRef ds:uri="http://purl.org/dc/dcmitype/"/>
    <ds:schemaRef ds:uri="7bfde04f-d4bc-4268-81e4-bb697037e161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</Words>
  <Application>Microsoft Macintosh PowerPoint</Application>
  <PresentationFormat>Custom</PresentationFormat>
  <Paragraphs>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Aharoni</vt:lpstr>
      <vt:lpstr>Arial</vt:lpstr>
      <vt:lpstr>Calibri</vt:lpstr>
      <vt:lpstr>Calibri Light</vt:lpstr>
      <vt:lpstr>Corbel</vt:lpstr>
      <vt:lpstr>Wingdings</vt:lpstr>
      <vt:lpstr>Office dizains</vt:lpstr>
      <vt:lpstr> Elektroniskais pieteikumu reģistrs bērnu uzņemšanai 1. klasē vispārējās izglītības iestādēs Ogres pilsētā</vt:lpstr>
      <vt:lpstr>PowerPoint Presentation</vt:lpstr>
      <vt:lpstr>Kas to nosaka?</vt:lpstr>
      <vt:lpstr>Kas būtu jāzina  par pieteikumu iesniegšanu?</vt:lpstr>
      <vt:lpstr>Kas būtu jāzina  par pieteikumu iesniegšanu?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Kas notiek pēc pieteikuma iesniegšanas?</vt:lpstr>
      <vt:lpstr>Kas notiek pēc pieteikuma iesniegšanas?</vt:lpstr>
      <vt:lpstr>Kā rīkoties jautājumu  vai neskaidrību gadījumos?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2017-01-18T14:40:30Z</dcterms:created>
  <dcterms:modified xsi:type="dcterms:W3CDTF">2021-01-21T18:47:03Z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0x010100D3C4CE5673F73C45AB52850A0E51E49F040019DC828CB3D3D348B9D8CA497EBC10AA</vt:lpwstr>
  </property>
</Properties>
</file>