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5"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5" r:id="rId28"/>
    <p:sldId id="286" r:id="rId29"/>
    <p:sldId id="287" r:id="rId30"/>
    <p:sldId id="288" r:id="rId31"/>
    <p:sldId id="289" r:id="rId32"/>
    <p:sldId id="290" r:id="rId33"/>
    <p:sldId id="291" r:id="rId34"/>
    <p:sldId id="292" r:id="rId35"/>
    <p:sldId id="293" r:id="rId36"/>
    <p:sldId id="294" r:id="rId37"/>
    <p:sldId id="295" r:id="rId38"/>
    <p:sldId id="284" r:id="rId39"/>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2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685800" y="2130425"/>
            <a:ext cx="7772400" cy="1470025"/>
          </a:xfrm>
        </p:spPr>
        <p:txBody>
          <a:bodyPr/>
          <a:lstStyle/>
          <a:p>
            <a:r>
              <a:rPr lang="lv-LV" smtClean="0"/>
              <a:t>Rediģēt šablona virsraksta stilu</a:t>
            </a:r>
            <a:endParaRPr lang="lv-LV"/>
          </a:p>
        </p:txBody>
      </p:sp>
      <p:sp>
        <p:nvSpPr>
          <p:cNvPr id="3" name="Apakšvirsrakst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Rediģēt šablona apakšvirsraksta stilu</a:t>
            </a:r>
            <a:endParaRPr lang="lv-LV"/>
          </a:p>
        </p:txBody>
      </p:sp>
      <p:sp>
        <p:nvSpPr>
          <p:cNvPr id="4" name="Datuma vietturis 3"/>
          <p:cNvSpPr>
            <a:spLocks noGrp="1"/>
          </p:cNvSpPr>
          <p:nvPr>
            <p:ph type="dt" sz="half" idx="10"/>
          </p:nvPr>
        </p:nvSpPr>
        <p:spPr/>
        <p:txBody>
          <a:bodyPr/>
          <a:lstStyle/>
          <a:p>
            <a:fld id="{AE83141F-66C1-46C3-BE64-FB4F06F43ACA}" type="datetimeFigureOut">
              <a:rPr lang="lv-LV" smtClean="0"/>
              <a:t>09.09.2014</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E2E243D9-95C9-4429-A7CB-5E8F7E020EF5}" type="slidenum">
              <a:rPr lang="lv-LV" smtClean="0"/>
              <a:t>‹#›</a:t>
            </a:fld>
            <a:endParaRPr lang="lv-LV"/>
          </a:p>
        </p:txBody>
      </p:sp>
    </p:spTree>
    <p:extLst>
      <p:ext uri="{BB962C8B-B14F-4D97-AF65-F5344CB8AC3E}">
        <p14:creationId xmlns:p14="http://schemas.microsoft.com/office/powerpoint/2010/main" val="327977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AE83141F-66C1-46C3-BE64-FB4F06F43ACA}" type="datetimeFigureOut">
              <a:rPr lang="lv-LV" smtClean="0"/>
              <a:t>09.09.2014</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E2E243D9-95C9-4429-A7CB-5E8F7E020EF5}" type="slidenum">
              <a:rPr lang="lv-LV" smtClean="0"/>
              <a:t>‹#›</a:t>
            </a:fld>
            <a:endParaRPr lang="lv-LV"/>
          </a:p>
        </p:txBody>
      </p:sp>
    </p:spTree>
    <p:extLst>
      <p:ext uri="{BB962C8B-B14F-4D97-AF65-F5344CB8AC3E}">
        <p14:creationId xmlns:p14="http://schemas.microsoft.com/office/powerpoint/2010/main" val="180259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629400" y="274638"/>
            <a:ext cx="2057400" cy="5851525"/>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457200" y="274638"/>
            <a:ext cx="6019800" cy="5851525"/>
          </a:xfrm>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AE83141F-66C1-46C3-BE64-FB4F06F43ACA}" type="datetimeFigureOut">
              <a:rPr lang="lv-LV" smtClean="0"/>
              <a:t>09.09.2014</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E2E243D9-95C9-4429-A7CB-5E8F7E020EF5}" type="slidenum">
              <a:rPr lang="lv-LV" smtClean="0"/>
              <a:t>‹#›</a:t>
            </a:fld>
            <a:endParaRPr lang="lv-LV"/>
          </a:p>
        </p:txBody>
      </p:sp>
    </p:spTree>
    <p:extLst>
      <p:ext uri="{BB962C8B-B14F-4D97-AF65-F5344CB8AC3E}">
        <p14:creationId xmlns:p14="http://schemas.microsoft.com/office/powerpoint/2010/main" val="339854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AE83141F-66C1-46C3-BE64-FB4F06F43ACA}" type="datetimeFigureOut">
              <a:rPr lang="lv-LV" smtClean="0"/>
              <a:t>09.09.2014</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E2E243D9-95C9-4429-A7CB-5E8F7E020EF5}" type="slidenum">
              <a:rPr lang="lv-LV" smtClean="0"/>
              <a:t>‹#›</a:t>
            </a:fld>
            <a:endParaRPr lang="lv-LV"/>
          </a:p>
        </p:txBody>
      </p:sp>
    </p:spTree>
    <p:extLst>
      <p:ext uri="{BB962C8B-B14F-4D97-AF65-F5344CB8AC3E}">
        <p14:creationId xmlns:p14="http://schemas.microsoft.com/office/powerpoint/2010/main" val="2423491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722313" y="4406900"/>
            <a:ext cx="7772400" cy="1362075"/>
          </a:xfrm>
        </p:spPr>
        <p:txBody>
          <a:bodyPr anchor="t"/>
          <a:lstStyle>
            <a:lvl1pPr algn="l">
              <a:defRPr sz="4000" b="1" cap="all"/>
            </a:lvl1pPr>
          </a:lstStyle>
          <a:p>
            <a:r>
              <a:rPr lang="lv-LV" smtClean="0"/>
              <a:t>Rediģēt šablona virsraksta stilu</a:t>
            </a:r>
            <a:endParaRPr lang="lv-LV"/>
          </a:p>
        </p:txBody>
      </p:sp>
      <p:sp>
        <p:nvSpPr>
          <p:cNvPr id="3" name="Teksta vietturi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uma vietturis 3"/>
          <p:cNvSpPr>
            <a:spLocks noGrp="1"/>
          </p:cNvSpPr>
          <p:nvPr>
            <p:ph type="dt" sz="half" idx="10"/>
          </p:nvPr>
        </p:nvSpPr>
        <p:spPr/>
        <p:txBody>
          <a:bodyPr/>
          <a:lstStyle/>
          <a:p>
            <a:fld id="{AE83141F-66C1-46C3-BE64-FB4F06F43ACA}" type="datetimeFigureOut">
              <a:rPr lang="lv-LV" smtClean="0"/>
              <a:t>09.09.2014</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E2E243D9-95C9-4429-A7CB-5E8F7E020EF5}" type="slidenum">
              <a:rPr lang="lv-LV" smtClean="0"/>
              <a:t>‹#›</a:t>
            </a:fld>
            <a:endParaRPr lang="lv-LV"/>
          </a:p>
        </p:txBody>
      </p:sp>
    </p:spTree>
    <p:extLst>
      <p:ext uri="{BB962C8B-B14F-4D97-AF65-F5344CB8AC3E}">
        <p14:creationId xmlns:p14="http://schemas.microsoft.com/office/powerpoint/2010/main" val="507929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Datuma vietturis 4"/>
          <p:cNvSpPr>
            <a:spLocks noGrp="1"/>
          </p:cNvSpPr>
          <p:nvPr>
            <p:ph type="dt" sz="half" idx="10"/>
          </p:nvPr>
        </p:nvSpPr>
        <p:spPr/>
        <p:txBody>
          <a:bodyPr/>
          <a:lstStyle/>
          <a:p>
            <a:fld id="{AE83141F-66C1-46C3-BE64-FB4F06F43ACA}" type="datetimeFigureOut">
              <a:rPr lang="lv-LV" smtClean="0"/>
              <a:t>09.09.2014</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E2E243D9-95C9-4429-A7CB-5E8F7E020EF5}" type="slidenum">
              <a:rPr lang="lv-LV" smtClean="0"/>
              <a:t>‹#›</a:t>
            </a:fld>
            <a:endParaRPr lang="lv-LV"/>
          </a:p>
        </p:txBody>
      </p:sp>
    </p:spTree>
    <p:extLst>
      <p:ext uri="{BB962C8B-B14F-4D97-AF65-F5344CB8AC3E}">
        <p14:creationId xmlns:p14="http://schemas.microsoft.com/office/powerpoint/2010/main" val="3476829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lvl1pPr>
              <a:defRPr/>
            </a:lvl1pPr>
          </a:lstStyle>
          <a:p>
            <a:r>
              <a:rPr lang="lv-LV" smtClean="0"/>
              <a:t>Rediģēt šablona virsraksta stilu</a:t>
            </a:r>
            <a:endParaRPr lang="lv-LV"/>
          </a:p>
        </p:txBody>
      </p:sp>
      <p:sp>
        <p:nvSpPr>
          <p:cNvPr id="3" name="Teksta vietturi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4" name="Satura vietturi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6" name="Satura vietturi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Datuma vietturis 6"/>
          <p:cNvSpPr>
            <a:spLocks noGrp="1"/>
          </p:cNvSpPr>
          <p:nvPr>
            <p:ph type="dt" sz="half" idx="10"/>
          </p:nvPr>
        </p:nvSpPr>
        <p:spPr/>
        <p:txBody>
          <a:bodyPr/>
          <a:lstStyle/>
          <a:p>
            <a:fld id="{AE83141F-66C1-46C3-BE64-FB4F06F43ACA}" type="datetimeFigureOut">
              <a:rPr lang="lv-LV" smtClean="0"/>
              <a:t>09.09.2014</a:t>
            </a:fld>
            <a:endParaRPr lang="lv-LV"/>
          </a:p>
        </p:txBody>
      </p:sp>
      <p:sp>
        <p:nvSpPr>
          <p:cNvPr id="8" name="Kājenes vietturis 7"/>
          <p:cNvSpPr>
            <a:spLocks noGrp="1"/>
          </p:cNvSpPr>
          <p:nvPr>
            <p:ph type="ftr" sz="quarter" idx="11"/>
          </p:nvPr>
        </p:nvSpPr>
        <p:spPr/>
        <p:txBody>
          <a:bodyPr/>
          <a:lstStyle/>
          <a:p>
            <a:endParaRPr lang="lv-LV"/>
          </a:p>
        </p:txBody>
      </p:sp>
      <p:sp>
        <p:nvSpPr>
          <p:cNvPr id="9" name="Slaida numura vietturis 8"/>
          <p:cNvSpPr>
            <a:spLocks noGrp="1"/>
          </p:cNvSpPr>
          <p:nvPr>
            <p:ph type="sldNum" sz="quarter" idx="12"/>
          </p:nvPr>
        </p:nvSpPr>
        <p:spPr/>
        <p:txBody>
          <a:bodyPr/>
          <a:lstStyle/>
          <a:p>
            <a:fld id="{E2E243D9-95C9-4429-A7CB-5E8F7E020EF5}" type="slidenum">
              <a:rPr lang="lv-LV" smtClean="0"/>
              <a:t>‹#›</a:t>
            </a:fld>
            <a:endParaRPr lang="lv-LV"/>
          </a:p>
        </p:txBody>
      </p:sp>
    </p:spTree>
    <p:extLst>
      <p:ext uri="{BB962C8B-B14F-4D97-AF65-F5344CB8AC3E}">
        <p14:creationId xmlns:p14="http://schemas.microsoft.com/office/powerpoint/2010/main" val="2239188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Datuma vietturis 2"/>
          <p:cNvSpPr>
            <a:spLocks noGrp="1"/>
          </p:cNvSpPr>
          <p:nvPr>
            <p:ph type="dt" sz="half" idx="10"/>
          </p:nvPr>
        </p:nvSpPr>
        <p:spPr/>
        <p:txBody>
          <a:bodyPr/>
          <a:lstStyle/>
          <a:p>
            <a:fld id="{AE83141F-66C1-46C3-BE64-FB4F06F43ACA}" type="datetimeFigureOut">
              <a:rPr lang="lv-LV" smtClean="0"/>
              <a:t>09.09.2014</a:t>
            </a:fld>
            <a:endParaRPr lang="lv-LV"/>
          </a:p>
        </p:txBody>
      </p:sp>
      <p:sp>
        <p:nvSpPr>
          <p:cNvPr id="4" name="Kājenes vietturis 3"/>
          <p:cNvSpPr>
            <a:spLocks noGrp="1"/>
          </p:cNvSpPr>
          <p:nvPr>
            <p:ph type="ftr" sz="quarter" idx="11"/>
          </p:nvPr>
        </p:nvSpPr>
        <p:spPr/>
        <p:txBody>
          <a:bodyPr/>
          <a:lstStyle/>
          <a:p>
            <a:endParaRPr lang="lv-LV"/>
          </a:p>
        </p:txBody>
      </p:sp>
      <p:sp>
        <p:nvSpPr>
          <p:cNvPr id="5" name="Slaida numura vietturis 4"/>
          <p:cNvSpPr>
            <a:spLocks noGrp="1"/>
          </p:cNvSpPr>
          <p:nvPr>
            <p:ph type="sldNum" sz="quarter" idx="12"/>
          </p:nvPr>
        </p:nvSpPr>
        <p:spPr/>
        <p:txBody>
          <a:bodyPr/>
          <a:lstStyle/>
          <a:p>
            <a:fld id="{E2E243D9-95C9-4429-A7CB-5E8F7E020EF5}" type="slidenum">
              <a:rPr lang="lv-LV" smtClean="0"/>
              <a:t>‹#›</a:t>
            </a:fld>
            <a:endParaRPr lang="lv-LV"/>
          </a:p>
        </p:txBody>
      </p:sp>
    </p:spTree>
    <p:extLst>
      <p:ext uri="{BB962C8B-B14F-4D97-AF65-F5344CB8AC3E}">
        <p14:creationId xmlns:p14="http://schemas.microsoft.com/office/powerpoint/2010/main" val="4289230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AE83141F-66C1-46C3-BE64-FB4F06F43ACA}" type="datetimeFigureOut">
              <a:rPr lang="lv-LV" smtClean="0"/>
              <a:t>09.09.2014</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E2E243D9-95C9-4429-A7CB-5E8F7E020EF5}" type="slidenum">
              <a:rPr lang="lv-LV" smtClean="0"/>
              <a:t>‹#›</a:t>
            </a:fld>
            <a:endParaRPr lang="lv-LV"/>
          </a:p>
        </p:txBody>
      </p:sp>
    </p:spTree>
    <p:extLst>
      <p:ext uri="{BB962C8B-B14F-4D97-AF65-F5344CB8AC3E}">
        <p14:creationId xmlns:p14="http://schemas.microsoft.com/office/powerpoint/2010/main" val="471623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3050"/>
            <a:ext cx="3008313" cy="1162050"/>
          </a:xfrm>
        </p:spPr>
        <p:txBody>
          <a:bodyPr anchor="b"/>
          <a:lstStyle>
            <a:lvl1pPr algn="l">
              <a:defRPr sz="2000" b="1"/>
            </a:lvl1pPr>
          </a:lstStyle>
          <a:p>
            <a:r>
              <a:rPr lang="lv-LV" smtClean="0"/>
              <a:t>Rediģēt šablona virsraksta stilu</a:t>
            </a:r>
            <a:endParaRPr lang="lv-LV"/>
          </a:p>
        </p:txBody>
      </p:sp>
      <p:sp>
        <p:nvSpPr>
          <p:cNvPr id="3" name="Satura vietturi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AE83141F-66C1-46C3-BE64-FB4F06F43ACA}" type="datetimeFigureOut">
              <a:rPr lang="lv-LV" smtClean="0"/>
              <a:t>09.09.2014</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E2E243D9-95C9-4429-A7CB-5E8F7E020EF5}" type="slidenum">
              <a:rPr lang="lv-LV" smtClean="0"/>
              <a:t>‹#›</a:t>
            </a:fld>
            <a:endParaRPr lang="lv-LV"/>
          </a:p>
        </p:txBody>
      </p:sp>
    </p:spTree>
    <p:extLst>
      <p:ext uri="{BB962C8B-B14F-4D97-AF65-F5344CB8AC3E}">
        <p14:creationId xmlns:p14="http://schemas.microsoft.com/office/powerpoint/2010/main" val="3816788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1792288" y="4800600"/>
            <a:ext cx="5486400" cy="566738"/>
          </a:xfrm>
        </p:spPr>
        <p:txBody>
          <a:bodyPr anchor="b"/>
          <a:lstStyle>
            <a:lvl1pPr algn="l">
              <a:defRPr sz="2000" b="1"/>
            </a:lvl1pPr>
          </a:lstStyle>
          <a:p>
            <a:r>
              <a:rPr lang="lv-LV" smtClean="0"/>
              <a:t>Rediģēt šablona virsraksta stilu</a:t>
            </a:r>
            <a:endParaRPr lang="lv-LV"/>
          </a:p>
        </p:txBody>
      </p:sp>
      <p:sp>
        <p:nvSpPr>
          <p:cNvPr id="3" name="Attēla vietturi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AE83141F-66C1-46C3-BE64-FB4F06F43ACA}" type="datetimeFigureOut">
              <a:rPr lang="lv-LV" smtClean="0"/>
              <a:t>09.09.2014</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E2E243D9-95C9-4429-A7CB-5E8F7E020EF5}" type="slidenum">
              <a:rPr lang="lv-LV" smtClean="0"/>
              <a:t>‹#›</a:t>
            </a:fld>
            <a:endParaRPr lang="lv-LV"/>
          </a:p>
        </p:txBody>
      </p:sp>
    </p:spTree>
    <p:extLst>
      <p:ext uri="{BB962C8B-B14F-4D97-AF65-F5344CB8AC3E}">
        <p14:creationId xmlns:p14="http://schemas.microsoft.com/office/powerpoint/2010/main" val="4269969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v-LV" smtClean="0"/>
              <a:t>Rediģēt šablona virsraksta stilu</a:t>
            </a:r>
            <a:endParaRPr lang="lv-LV"/>
          </a:p>
        </p:txBody>
      </p:sp>
      <p:sp>
        <p:nvSpPr>
          <p:cNvPr id="3" name="Teksta vietturi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83141F-66C1-46C3-BE64-FB4F06F43ACA}" type="datetimeFigureOut">
              <a:rPr lang="lv-LV" smtClean="0"/>
              <a:t>09.09.2014</a:t>
            </a:fld>
            <a:endParaRPr lang="lv-LV"/>
          </a:p>
        </p:txBody>
      </p:sp>
      <p:sp>
        <p:nvSpPr>
          <p:cNvPr id="5" name="Kājenes vietturi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E243D9-95C9-4429-A7CB-5E8F7E020EF5}" type="slidenum">
              <a:rPr lang="lv-LV" smtClean="0"/>
              <a:t>‹#›</a:t>
            </a:fld>
            <a:endParaRPr lang="lv-LV"/>
          </a:p>
        </p:txBody>
      </p:sp>
    </p:spTree>
    <p:extLst>
      <p:ext uri="{BB962C8B-B14F-4D97-AF65-F5344CB8AC3E}">
        <p14:creationId xmlns:p14="http://schemas.microsoft.com/office/powerpoint/2010/main" val="370195452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image" Target="../media/image3.gif"/><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microsoft.com/office/2007/relationships/hdphoto" Target="../media/hdphoto1.wdp"/><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p:txBody>
          <a:bodyPr>
            <a:normAutofit fontScale="90000"/>
          </a:bodyPr>
          <a:lstStyle/>
          <a:p>
            <a:pPr>
              <a:lnSpc>
                <a:spcPct val="115000"/>
              </a:lnSpc>
              <a:spcAft>
                <a:spcPts val="1000"/>
              </a:spcAft>
            </a:pPr>
            <a:r>
              <a:rPr lang="lv-LV" sz="2700" dirty="0">
                <a:ea typeface="Calibri"/>
                <a:cs typeface="Times New Roman"/>
              </a:rPr>
              <a:t>Mūžizglītības programmas </a:t>
            </a:r>
            <a:r>
              <a:rPr lang="lv-LV" sz="2700" dirty="0" err="1">
                <a:ea typeface="Calibri"/>
                <a:cs typeface="Times New Roman"/>
              </a:rPr>
              <a:t>Comenius</a:t>
            </a:r>
            <a:r>
              <a:rPr lang="lv-LV" sz="2700" dirty="0">
                <a:ea typeface="Calibri"/>
                <a:cs typeface="Times New Roman"/>
              </a:rPr>
              <a:t> skolu daudzpusējās partnerības </a:t>
            </a:r>
            <a:r>
              <a:rPr lang="lv-LV" sz="2700" dirty="0" smtClean="0">
                <a:ea typeface="Calibri"/>
                <a:cs typeface="Times New Roman"/>
              </a:rPr>
              <a:t>projekts</a:t>
            </a:r>
            <a:br>
              <a:rPr lang="lv-LV" sz="2700" dirty="0" smtClean="0">
                <a:ea typeface="Calibri"/>
                <a:cs typeface="Times New Roman"/>
              </a:rPr>
            </a:br>
            <a:r>
              <a:rPr lang="lv-LV" sz="2700" dirty="0" smtClean="0">
                <a:ea typeface="Calibri"/>
                <a:cs typeface="Times New Roman"/>
              </a:rPr>
              <a:t> </a:t>
            </a:r>
            <a:r>
              <a:rPr lang="lv-LV" b="1" dirty="0" err="1">
                <a:ea typeface="Calibri"/>
                <a:cs typeface="Times New Roman"/>
              </a:rPr>
              <a:t>Creating</a:t>
            </a:r>
            <a:r>
              <a:rPr lang="lv-LV" b="1" dirty="0">
                <a:ea typeface="Calibri"/>
                <a:cs typeface="Times New Roman"/>
              </a:rPr>
              <a:t> a </a:t>
            </a:r>
            <a:r>
              <a:rPr lang="lv-LV" b="1" dirty="0" err="1">
                <a:ea typeface="Calibri"/>
                <a:cs typeface="Times New Roman"/>
              </a:rPr>
              <a:t>positive</a:t>
            </a:r>
            <a:r>
              <a:rPr lang="lv-LV" b="1" dirty="0">
                <a:ea typeface="Calibri"/>
                <a:cs typeface="Times New Roman"/>
              </a:rPr>
              <a:t> </a:t>
            </a:r>
            <a:r>
              <a:rPr lang="lv-LV" b="1" dirty="0" err="1">
                <a:ea typeface="Calibri"/>
                <a:cs typeface="Times New Roman"/>
              </a:rPr>
              <a:t>school</a:t>
            </a:r>
            <a:r>
              <a:rPr lang="lv-LV" b="1" dirty="0">
                <a:ea typeface="Calibri"/>
                <a:cs typeface="Times New Roman"/>
              </a:rPr>
              <a:t> </a:t>
            </a:r>
            <a:r>
              <a:rPr lang="lv-LV" b="1" dirty="0" err="1">
                <a:ea typeface="Calibri"/>
                <a:cs typeface="Times New Roman"/>
              </a:rPr>
              <a:t>environment</a:t>
            </a:r>
            <a:r>
              <a:rPr lang="lv-LV" b="1" dirty="0">
                <a:ea typeface="Calibri"/>
                <a:cs typeface="Times New Roman"/>
              </a:rPr>
              <a:t> </a:t>
            </a:r>
            <a:r>
              <a:rPr lang="lv-LV" b="1" dirty="0" err="1">
                <a:ea typeface="Calibri"/>
                <a:cs typeface="Times New Roman"/>
              </a:rPr>
              <a:t>for</a:t>
            </a:r>
            <a:r>
              <a:rPr lang="lv-LV" b="1" dirty="0">
                <a:ea typeface="Calibri"/>
                <a:cs typeface="Times New Roman"/>
              </a:rPr>
              <a:t> </a:t>
            </a:r>
            <a:r>
              <a:rPr lang="lv-LV" b="1" dirty="0" err="1">
                <a:ea typeface="Calibri"/>
                <a:cs typeface="Times New Roman"/>
              </a:rPr>
              <a:t>learning</a:t>
            </a:r>
            <a:r>
              <a:rPr lang="lv-LV" b="1" dirty="0">
                <a:ea typeface="Calibri"/>
                <a:cs typeface="Times New Roman"/>
              </a:rPr>
              <a:t>. </a:t>
            </a:r>
            <a:r>
              <a:rPr lang="lv-LV" b="1" dirty="0" smtClean="0">
                <a:ea typeface="Calibri"/>
                <a:cs typeface="Times New Roman"/>
              </a:rPr>
              <a:t/>
            </a:r>
            <a:br>
              <a:rPr lang="lv-LV" b="1" dirty="0" smtClean="0">
                <a:ea typeface="Calibri"/>
                <a:cs typeface="Times New Roman"/>
              </a:rPr>
            </a:br>
            <a:r>
              <a:rPr lang="lv-LV" sz="4000" dirty="0">
                <a:ea typeface="Calibri"/>
                <a:cs typeface="Times New Roman"/>
              </a:rPr>
              <a:t>(Pozitīvas mācīšanās vides veidošana skolā</a:t>
            </a:r>
            <a:r>
              <a:rPr lang="lv-LV" sz="4000" dirty="0" smtClean="0">
                <a:ea typeface="Calibri"/>
                <a:cs typeface="Times New Roman"/>
              </a:rPr>
              <a:t>.)</a:t>
            </a:r>
            <a:br>
              <a:rPr lang="lv-LV" sz="4000" dirty="0" smtClean="0">
                <a:ea typeface="Calibri"/>
                <a:cs typeface="Times New Roman"/>
              </a:rPr>
            </a:br>
            <a:r>
              <a:rPr lang="lv-LV" sz="4000" dirty="0">
                <a:ea typeface="Calibri"/>
                <a:cs typeface="Times New Roman"/>
              </a:rPr>
              <a:t/>
            </a:r>
            <a:br>
              <a:rPr lang="lv-LV" sz="4000" dirty="0">
                <a:ea typeface="Calibri"/>
                <a:cs typeface="Times New Roman"/>
              </a:rPr>
            </a:br>
            <a:endParaRPr lang="lv-LV" sz="4000" dirty="0"/>
          </a:p>
        </p:txBody>
      </p:sp>
      <p:sp>
        <p:nvSpPr>
          <p:cNvPr id="3" name="Apakšvirsraksts 2"/>
          <p:cNvSpPr>
            <a:spLocks noGrp="1"/>
          </p:cNvSpPr>
          <p:nvPr>
            <p:ph type="subTitle" idx="1"/>
          </p:nvPr>
        </p:nvSpPr>
        <p:spPr>
          <a:xfrm>
            <a:off x="899592" y="3933056"/>
            <a:ext cx="7488832" cy="2304256"/>
          </a:xfrm>
        </p:spPr>
        <p:txBody>
          <a:bodyPr>
            <a:normAutofit/>
          </a:bodyPr>
          <a:lstStyle/>
          <a:p>
            <a:pPr algn="l"/>
            <a:r>
              <a:rPr lang="lv-LV" sz="2000" dirty="0" smtClean="0"/>
              <a:t>Līgums Nr.2013-1-GR1-COM06-151482</a:t>
            </a:r>
          </a:p>
          <a:p>
            <a:pPr algn="l"/>
            <a:r>
              <a:rPr lang="lv-LV" sz="2000" dirty="0" smtClean="0"/>
              <a:t>Projekta īstenošana no</a:t>
            </a:r>
            <a:r>
              <a:rPr lang="lv-LV" sz="2800" dirty="0" smtClean="0"/>
              <a:t> 2013.gada 1. augusta līdz 2015.gada 31.jūlijam</a:t>
            </a:r>
            <a:endParaRPr lang="lv-LV" sz="2800"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5085184"/>
            <a:ext cx="3000375" cy="1524000"/>
          </a:xfrm>
          <a:prstGeom prst="rect">
            <a:avLst/>
          </a:prstGeom>
        </p:spPr>
      </p:pic>
    </p:spTree>
    <p:extLst>
      <p:ext uri="{BB962C8B-B14F-4D97-AF65-F5344CB8AC3E}">
        <p14:creationId xmlns:p14="http://schemas.microsoft.com/office/powerpoint/2010/main" val="773879081"/>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1520" y="620688"/>
            <a:ext cx="7365504" cy="1143000"/>
          </a:xfrm>
        </p:spPr>
        <p:txBody>
          <a:bodyPr>
            <a:normAutofit fontScale="90000"/>
          </a:bodyPr>
          <a:lstStyle/>
          <a:p>
            <a:pPr>
              <a:lnSpc>
                <a:spcPct val="115000"/>
              </a:lnSpc>
              <a:spcAft>
                <a:spcPts val="1000"/>
              </a:spcAft>
            </a:pPr>
            <a:r>
              <a:rPr lang="lv-LV" b="1" dirty="0">
                <a:ea typeface="Calibri"/>
                <a:cs typeface="Times New Roman"/>
              </a:rPr>
              <a:t>Aktivitāšu plāns:</a:t>
            </a:r>
            <a:r>
              <a:rPr lang="lv-LV" dirty="0">
                <a:ea typeface="Calibri"/>
                <a:cs typeface="Times New Roman"/>
              </a:rPr>
              <a:t/>
            </a:r>
            <a:br>
              <a:rPr lang="lv-LV" dirty="0">
                <a:ea typeface="Calibri"/>
                <a:cs typeface="Times New Roman"/>
              </a:rPr>
            </a:br>
            <a:r>
              <a:rPr lang="lv-LV" sz="3600" dirty="0">
                <a:ea typeface="Calibri"/>
                <a:cs typeface="Times New Roman"/>
              </a:rPr>
              <a:t>2013./14.m.g</a:t>
            </a:r>
            <a:r>
              <a:rPr lang="lv-LV" dirty="0">
                <a:ea typeface="Calibri"/>
                <a:cs typeface="Times New Roman"/>
              </a:rPr>
              <a:t>.</a:t>
            </a:r>
            <a:br>
              <a:rPr lang="lv-LV" dirty="0">
                <a:ea typeface="Calibri"/>
                <a:cs typeface="Times New Roman"/>
              </a:rPr>
            </a:br>
            <a:endParaRPr lang="lv-LV" dirty="0"/>
          </a:p>
        </p:txBody>
      </p:sp>
      <p:sp>
        <p:nvSpPr>
          <p:cNvPr id="3" name="Satura vietturis 2"/>
          <p:cNvSpPr>
            <a:spLocks noGrp="1"/>
          </p:cNvSpPr>
          <p:nvPr>
            <p:ph idx="1"/>
          </p:nvPr>
        </p:nvSpPr>
        <p:spPr>
          <a:xfrm>
            <a:off x="457200" y="1340768"/>
            <a:ext cx="8229600" cy="4785395"/>
          </a:xfrm>
        </p:spPr>
        <p:txBody>
          <a:bodyPr>
            <a:normAutofit fontScale="85000" lnSpcReduction="20000"/>
          </a:bodyPr>
          <a:lstStyle/>
          <a:p>
            <a:pPr marL="0" indent="0">
              <a:lnSpc>
                <a:spcPct val="115000"/>
              </a:lnSpc>
              <a:spcAft>
                <a:spcPts val="1000"/>
              </a:spcAft>
              <a:buNone/>
            </a:pPr>
            <a:r>
              <a:rPr lang="lv-LV" b="1" dirty="0">
                <a:ea typeface="Calibri"/>
                <a:cs typeface="Times New Roman"/>
              </a:rPr>
              <a:t>Septembris </a:t>
            </a:r>
            <a:endParaRPr lang="lv-LV" dirty="0">
              <a:ea typeface="Calibri"/>
              <a:cs typeface="Times New Roman"/>
            </a:endParaRPr>
          </a:p>
          <a:p>
            <a:pPr>
              <a:lnSpc>
                <a:spcPct val="115000"/>
              </a:lnSpc>
              <a:spcAft>
                <a:spcPts val="1000"/>
              </a:spcAft>
            </a:pPr>
            <a:r>
              <a:rPr lang="lv-LV" dirty="0">
                <a:ea typeface="Calibri"/>
                <a:cs typeface="Times New Roman"/>
              </a:rPr>
              <a:t>Projekta uzsākšana.</a:t>
            </a:r>
          </a:p>
          <a:p>
            <a:pPr>
              <a:lnSpc>
                <a:spcPct val="115000"/>
              </a:lnSpc>
              <a:spcAft>
                <a:spcPts val="1000"/>
              </a:spcAft>
            </a:pPr>
            <a:r>
              <a:rPr lang="lv-LV" dirty="0">
                <a:ea typeface="Calibri"/>
                <a:cs typeface="Times New Roman"/>
              </a:rPr>
              <a:t>Skolas kolektīva iepazīstināšana ar projektu.</a:t>
            </a:r>
          </a:p>
          <a:p>
            <a:pPr>
              <a:lnSpc>
                <a:spcPct val="115000"/>
              </a:lnSpc>
              <a:spcAft>
                <a:spcPts val="1000"/>
              </a:spcAft>
            </a:pPr>
            <a:r>
              <a:rPr lang="lv-LV" dirty="0">
                <a:ea typeface="Calibri"/>
                <a:cs typeface="Times New Roman"/>
              </a:rPr>
              <a:t>Projekta „stūrīša” izveide.</a:t>
            </a:r>
          </a:p>
          <a:p>
            <a:pPr>
              <a:lnSpc>
                <a:spcPct val="115000"/>
              </a:lnSpc>
              <a:spcAft>
                <a:spcPts val="1000"/>
              </a:spcAft>
            </a:pPr>
            <a:r>
              <a:rPr lang="lv-LV" dirty="0">
                <a:ea typeface="Calibri"/>
                <a:cs typeface="Times New Roman"/>
              </a:rPr>
              <a:t>Gatavošanās 1. Skolotāju un skolēnu tikšanās reizei.</a:t>
            </a:r>
          </a:p>
          <a:p>
            <a:pPr>
              <a:lnSpc>
                <a:spcPct val="115000"/>
              </a:lnSpc>
              <a:spcAft>
                <a:spcPts val="1000"/>
              </a:spcAft>
            </a:pPr>
            <a:r>
              <a:rPr lang="lv-LV" dirty="0">
                <a:ea typeface="Calibri"/>
                <a:cs typeface="Times New Roman"/>
              </a:rPr>
              <a:t>Skolotāji gatavojas vadīt mācību stundu grieķu bērniem.</a:t>
            </a:r>
          </a:p>
          <a:p>
            <a:pPr>
              <a:lnSpc>
                <a:spcPct val="115000"/>
              </a:lnSpc>
              <a:spcAft>
                <a:spcPts val="1000"/>
              </a:spcAft>
            </a:pPr>
            <a:r>
              <a:rPr lang="lv-LV" dirty="0">
                <a:ea typeface="Calibri"/>
                <a:cs typeface="Times New Roman"/>
              </a:rPr>
              <a:t>Vecāki komunicē, lai izzinātu viens otru.</a:t>
            </a:r>
          </a:p>
          <a:p>
            <a:pPr lvl="0"/>
            <a:endParaRPr lang="lv-LV" dirty="0">
              <a:solidFill>
                <a:prstClr val="black"/>
              </a:solidFill>
            </a:endParaRPr>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5157192"/>
            <a:ext cx="2699792" cy="1371323"/>
          </a:xfrm>
          <a:prstGeom prst="rect">
            <a:avLst/>
          </a:prstGeom>
        </p:spPr>
      </p:pic>
    </p:spTree>
    <p:extLst>
      <p:ext uri="{BB962C8B-B14F-4D97-AF65-F5344CB8AC3E}">
        <p14:creationId xmlns:p14="http://schemas.microsoft.com/office/powerpoint/2010/main" val="17396031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pPr algn="l">
              <a:lnSpc>
                <a:spcPct val="115000"/>
              </a:lnSpc>
              <a:spcAft>
                <a:spcPts val="1000"/>
              </a:spcAft>
            </a:pPr>
            <a:r>
              <a:rPr lang="lv-LV" b="1" dirty="0">
                <a:ea typeface="Calibri"/>
                <a:cs typeface="Times New Roman"/>
              </a:rPr>
              <a:t>Oktobris</a:t>
            </a:r>
            <a:r>
              <a:rPr lang="lv-LV" dirty="0">
                <a:ea typeface="Calibri"/>
                <a:cs typeface="Times New Roman"/>
              </a:rPr>
              <a:t/>
            </a:r>
            <a:br>
              <a:rPr lang="lv-LV" dirty="0">
                <a:ea typeface="Calibri"/>
                <a:cs typeface="Times New Roman"/>
              </a:rPr>
            </a:br>
            <a:endParaRPr lang="lv-LV" dirty="0"/>
          </a:p>
        </p:txBody>
      </p:sp>
      <p:sp>
        <p:nvSpPr>
          <p:cNvPr id="3" name="Satura vietturis 2"/>
          <p:cNvSpPr>
            <a:spLocks noGrp="1"/>
          </p:cNvSpPr>
          <p:nvPr>
            <p:ph idx="1"/>
          </p:nvPr>
        </p:nvSpPr>
        <p:spPr>
          <a:xfrm>
            <a:off x="457200" y="1340768"/>
            <a:ext cx="8229600" cy="4785395"/>
          </a:xfrm>
        </p:spPr>
        <p:txBody>
          <a:bodyPr/>
          <a:lstStyle/>
          <a:p>
            <a:pPr>
              <a:lnSpc>
                <a:spcPct val="115000"/>
              </a:lnSpc>
              <a:spcAft>
                <a:spcPts val="1000"/>
              </a:spcAft>
            </a:pPr>
            <a:r>
              <a:rPr lang="lv-LV" dirty="0">
                <a:ea typeface="Calibri"/>
                <a:cs typeface="Times New Roman"/>
              </a:rPr>
              <a:t>Tikšanās Grieķijā. Skolotāji un skolēni.</a:t>
            </a:r>
          </a:p>
          <a:p>
            <a:pPr>
              <a:lnSpc>
                <a:spcPct val="115000"/>
              </a:lnSpc>
              <a:spcAft>
                <a:spcPts val="1000"/>
              </a:spcAft>
            </a:pPr>
            <a:r>
              <a:rPr lang="lv-LV" dirty="0">
                <a:ea typeface="Calibri"/>
                <a:cs typeface="Times New Roman"/>
              </a:rPr>
              <a:t> 1. gada plānoto aktivitāšu pārskatīšana un izvērtēšana.</a:t>
            </a:r>
          </a:p>
          <a:p>
            <a:pPr>
              <a:lnSpc>
                <a:spcPct val="115000"/>
              </a:lnSpc>
              <a:spcAft>
                <a:spcPts val="1000"/>
              </a:spcAft>
            </a:pPr>
            <a:r>
              <a:rPr lang="lv-LV" dirty="0">
                <a:ea typeface="Calibri"/>
                <a:cs typeface="Times New Roman"/>
              </a:rPr>
              <a:t>Iepazīšanās ar Grieķijas izglītības sistēmu.</a:t>
            </a:r>
          </a:p>
          <a:p>
            <a:pPr>
              <a:lnSpc>
                <a:spcPct val="115000"/>
              </a:lnSpc>
              <a:spcAft>
                <a:spcPts val="1000"/>
              </a:spcAft>
            </a:pPr>
            <a:r>
              <a:rPr lang="lv-LV" dirty="0">
                <a:ea typeface="Calibri"/>
                <a:cs typeface="Times New Roman"/>
              </a:rPr>
              <a:t>Skolotāji vada stundas Grieķu bērniem un vēro mācību procesu.</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5338484"/>
            <a:ext cx="3000375" cy="1524000"/>
          </a:xfrm>
          <a:prstGeom prst="rect">
            <a:avLst/>
          </a:prstGeom>
        </p:spPr>
      </p:pic>
    </p:spTree>
    <p:extLst>
      <p:ext uri="{BB962C8B-B14F-4D97-AF65-F5344CB8AC3E}">
        <p14:creationId xmlns:p14="http://schemas.microsoft.com/office/powerpoint/2010/main" val="28644850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idx="1"/>
          </p:nvPr>
        </p:nvSpPr>
        <p:spPr/>
        <p:txBody>
          <a:bodyPr>
            <a:normAutofit fontScale="85000" lnSpcReduction="10000"/>
          </a:bodyPr>
          <a:lstStyle/>
          <a:p>
            <a:pPr>
              <a:lnSpc>
                <a:spcPct val="115000"/>
              </a:lnSpc>
              <a:spcAft>
                <a:spcPts val="1000"/>
              </a:spcAft>
            </a:pPr>
            <a:r>
              <a:rPr lang="lv-LV" dirty="0">
                <a:ea typeface="Calibri"/>
                <a:cs typeface="Times New Roman"/>
              </a:rPr>
              <a:t>Skolēnu tikšanās, dalīšanās pieredzē par skolas dzīvi.</a:t>
            </a:r>
          </a:p>
          <a:p>
            <a:pPr>
              <a:lnSpc>
                <a:spcPct val="115000"/>
              </a:lnSpc>
              <a:spcAft>
                <a:spcPts val="1000"/>
              </a:spcAft>
            </a:pPr>
            <a:r>
              <a:rPr lang="lv-LV" dirty="0">
                <a:ea typeface="Calibri"/>
                <a:cs typeface="Times New Roman"/>
              </a:rPr>
              <a:t>Skolēni spēlē dalībvalstu tradicionālās spēles un rāda </a:t>
            </a:r>
            <a:r>
              <a:rPr lang="lv-LV" dirty="0" err="1">
                <a:ea typeface="Calibri"/>
                <a:cs typeface="Times New Roman"/>
              </a:rPr>
              <a:t>power</a:t>
            </a:r>
            <a:r>
              <a:rPr lang="lv-LV" dirty="0">
                <a:ea typeface="Calibri"/>
                <a:cs typeface="Times New Roman"/>
              </a:rPr>
              <a:t> </a:t>
            </a:r>
            <a:r>
              <a:rPr lang="lv-LV" dirty="0" err="1">
                <a:ea typeface="Calibri"/>
                <a:cs typeface="Times New Roman"/>
              </a:rPr>
              <a:t>point</a:t>
            </a:r>
            <a:r>
              <a:rPr lang="lv-LV" dirty="0">
                <a:ea typeface="Calibri"/>
                <a:cs typeface="Times New Roman"/>
              </a:rPr>
              <a:t> prezentāciju par skolu.</a:t>
            </a:r>
          </a:p>
          <a:p>
            <a:pPr>
              <a:lnSpc>
                <a:spcPct val="115000"/>
              </a:lnSpc>
              <a:spcAft>
                <a:spcPts val="1000"/>
              </a:spcAft>
            </a:pPr>
            <a:r>
              <a:rPr lang="lv-LV" dirty="0">
                <a:ea typeface="Calibri"/>
                <a:cs typeface="Times New Roman"/>
              </a:rPr>
              <a:t>Dalībvalstu skolotāji un skolēni  prezentē projektu vietējā TV.</a:t>
            </a:r>
          </a:p>
          <a:p>
            <a:pPr>
              <a:lnSpc>
                <a:spcPct val="115000"/>
              </a:lnSpc>
              <a:spcAft>
                <a:spcPts val="1000"/>
              </a:spcAft>
            </a:pPr>
            <a:r>
              <a:rPr lang="lv-LV" dirty="0">
                <a:ea typeface="Calibri"/>
                <a:cs typeface="Times New Roman"/>
              </a:rPr>
              <a:t>Vizīte </a:t>
            </a:r>
            <a:r>
              <a:rPr lang="lv-LV" dirty="0" err="1">
                <a:ea typeface="Calibri"/>
                <a:cs typeface="Times New Roman"/>
              </a:rPr>
              <a:t>Xanthi</a:t>
            </a:r>
            <a:r>
              <a:rPr lang="lv-LV" dirty="0">
                <a:ea typeface="Calibri"/>
                <a:cs typeface="Times New Roman"/>
              </a:rPr>
              <a:t> domē un tikšanās ar mēru.</a:t>
            </a:r>
          </a:p>
          <a:p>
            <a:pPr>
              <a:lnSpc>
                <a:spcPct val="115000"/>
              </a:lnSpc>
              <a:spcAft>
                <a:spcPts val="1000"/>
              </a:spcAft>
            </a:pPr>
            <a:r>
              <a:rPr lang="lv-LV" dirty="0">
                <a:ea typeface="Calibri"/>
                <a:cs typeface="Times New Roman"/>
              </a:rPr>
              <a:t>Vecāki gatavo tradicionālo ēdienu.</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5157192"/>
            <a:ext cx="3000375" cy="1524000"/>
          </a:xfrm>
          <a:prstGeom prst="rect">
            <a:avLst/>
          </a:prstGeom>
        </p:spPr>
      </p:pic>
    </p:spTree>
    <p:extLst>
      <p:ext uri="{BB962C8B-B14F-4D97-AF65-F5344CB8AC3E}">
        <p14:creationId xmlns:p14="http://schemas.microsoft.com/office/powerpoint/2010/main" val="3813442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idx="1"/>
          </p:nvPr>
        </p:nvSpPr>
        <p:spPr>
          <a:xfrm>
            <a:off x="457200" y="1124745"/>
            <a:ext cx="8229600" cy="4320480"/>
          </a:xfrm>
        </p:spPr>
        <p:txBody>
          <a:bodyPr>
            <a:normAutofit fontScale="85000" lnSpcReduction="20000"/>
          </a:bodyPr>
          <a:lstStyle/>
          <a:p>
            <a:pPr>
              <a:lnSpc>
                <a:spcPct val="115000"/>
              </a:lnSpc>
              <a:spcAft>
                <a:spcPts val="1000"/>
              </a:spcAft>
            </a:pPr>
            <a:r>
              <a:rPr lang="lv-LV" dirty="0">
                <a:ea typeface="Calibri"/>
                <a:cs typeface="Times New Roman"/>
              </a:rPr>
              <a:t>Visi dalībnieki iepazīstina Skolotāju un skolēnu kolektīvu ar gūto pieredzi vizītes laikā.</a:t>
            </a:r>
          </a:p>
          <a:p>
            <a:pPr>
              <a:lnSpc>
                <a:spcPct val="115000"/>
              </a:lnSpc>
              <a:spcAft>
                <a:spcPts val="1000"/>
              </a:spcAft>
            </a:pPr>
            <a:r>
              <a:rPr lang="lv-LV" dirty="0">
                <a:ea typeface="Calibri"/>
                <a:cs typeface="Times New Roman"/>
              </a:rPr>
              <a:t>Sniedz informāciju par projekta uzsākšanu vietējā presē, skolas avīzē vai žurnālā.</a:t>
            </a:r>
          </a:p>
          <a:p>
            <a:pPr>
              <a:lnSpc>
                <a:spcPct val="115000"/>
              </a:lnSpc>
              <a:spcAft>
                <a:spcPts val="1000"/>
              </a:spcAft>
            </a:pPr>
            <a:r>
              <a:rPr lang="lv-LV" dirty="0">
                <a:ea typeface="Calibri"/>
                <a:cs typeface="Times New Roman"/>
              </a:rPr>
              <a:t>Foto un video ievieto skolas </a:t>
            </a:r>
            <a:r>
              <a:rPr lang="lv-LV" dirty="0" err="1">
                <a:ea typeface="Calibri"/>
                <a:cs typeface="Times New Roman"/>
              </a:rPr>
              <a:t>mājaslapā</a:t>
            </a:r>
            <a:r>
              <a:rPr lang="lv-LV" dirty="0">
                <a:ea typeface="Calibri"/>
                <a:cs typeface="Times New Roman"/>
              </a:rPr>
              <a:t>.</a:t>
            </a:r>
          </a:p>
          <a:p>
            <a:pPr>
              <a:lnSpc>
                <a:spcPct val="115000"/>
              </a:lnSpc>
              <a:spcAft>
                <a:spcPts val="1000"/>
              </a:spcAft>
            </a:pPr>
            <a:r>
              <a:rPr lang="lv-LV" dirty="0">
                <a:ea typeface="Calibri"/>
                <a:cs typeface="Times New Roman"/>
              </a:rPr>
              <a:t>Turcijas skola izveido projekta </a:t>
            </a:r>
            <a:r>
              <a:rPr lang="lv-LV" dirty="0" err="1">
                <a:ea typeface="Calibri"/>
                <a:cs typeface="Times New Roman"/>
              </a:rPr>
              <a:t>mājaslapu</a:t>
            </a:r>
            <a:r>
              <a:rPr lang="lv-LV" dirty="0">
                <a:ea typeface="Calibri"/>
                <a:cs typeface="Times New Roman"/>
              </a:rPr>
              <a:t>.</a:t>
            </a:r>
          </a:p>
          <a:p>
            <a:pPr>
              <a:lnSpc>
                <a:spcPct val="115000"/>
              </a:lnSpc>
              <a:spcAft>
                <a:spcPts val="1000"/>
              </a:spcAft>
            </a:pPr>
            <a:r>
              <a:rPr lang="lv-LV" dirty="0">
                <a:ea typeface="Calibri"/>
                <a:cs typeface="Times New Roman"/>
              </a:rPr>
              <a:t>Grieķu izstrādātā inovatīvā mācību materiāla pielietošana darbā ar skolēniem.</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5334000"/>
            <a:ext cx="3000375" cy="1524000"/>
          </a:xfrm>
          <a:prstGeom prst="rect">
            <a:avLst/>
          </a:prstGeom>
        </p:spPr>
      </p:pic>
    </p:spTree>
    <p:extLst>
      <p:ext uri="{BB962C8B-B14F-4D97-AF65-F5344CB8AC3E}">
        <p14:creationId xmlns:p14="http://schemas.microsoft.com/office/powerpoint/2010/main" val="8828249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323528" y="188640"/>
            <a:ext cx="8229600" cy="1143000"/>
          </a:xfrm>
        </p:spPr>
        <p:txBody>
          <a:bodyPr>
            <a:normAutofit fontScale="90000"/>
          </a:bodyPr>
          <a:lstStyle/>
          <a:p>
            <a:pPr algn="l">
              <a:lnSpc>
                <a:spcPct val="115000"/>
              </a:lnSpc>
              <a:spcAft>
                <a:spcPts val="1000"/>
              </a:spcAft>
            </a:pPr>
            <a:r>
              <a:rPr lang="lv-LV" b="1" dirty="0">
                <a:ea typeface="Calibri"/>
                <a:cs typeface="Times New Roman"/>
              </a:rPr>
              <a:t>Novembris </a:t>
            </a:r>
            <a:r>
              <a:rPr lang="lv-LV" dirty="0">
                <a:ea typeface="Calibri"/>
                <a:cs typeface="Times New Roman"/>
              </a:rPr>
              <a:t/>
            </a:r>
            <a:br>
              <a:rPr lang="lv-LV" dirty="0">
                <a:ea typeface="Calibri"/>
                <a:cs typeface="Times New Roman"/>
              </a:rPr>
            </a:br>
            <a:endParaRPr lang="lv-LV" dirty="0"/>
          </a:p>
        </p:txBody>
      </p:sp>
      <p:sp>
        <p:nvSpPr>
          <p:cNvPr id="3" name="Satura vietturis 2"/>
          <p:cNvSpPr>
            <a:spLocks noGrp="1"/>
          </p:cNvSpPr>
          <p:nvPr>
            <p:ph idx="1"/>
          </p:nvPr>
        </p:nvSpPr>
        <p:spPr>
          <a:xfrm>
            <a:off x="457200" y="908721"/>
            <a:ext cx="8229600" cy="4752528"/>
          </a:xfrm>
        </p:spPr>
        <p:txBody>
          <a:bodyPr>
            <a:normAutofit fontScale="85000" lnSpcReduction="20000"/>
          </a:bodyPr>
          <a:lstStyle/>
          <a:p>
            <a:pPr>
              <a:lnSpc>
                <a:spcPct val="115000"/>
              </a:lnSpc>
              <a:spcAft>
                <a:spcPts val="1000"/>
              </a:spcAft>
            </a:pPr>
            <a:r>
              <a:rPr lang="lv-LV" dirty="0">
                <a:ea typeface="Calibri"/>
                <a:cs typeface="Times New Roman"/>
              </a:rPr>
              <a:t>Visās skolās veic aptauju par skolēnu </a:t>
            </a:r>
            <a:r>
              <a:rPr lang="lv-LV" dirty="0" smtClean="0">
                <a:ea typeface="Calibri"/>
                <a:cs typeface="Times New Roman"/>
              </a:rPr>
              <a:t>izjūtām </a:t>
            </a:r>
            <a:r>
              <a:rPr lang="lv-LV" dirty="0">
                <a:ea typeface="Calibri"/>
                <a:cs typeface="Times New Roman"/>
              </a:rPr>
              <a:t>skolā un attieksmi pret to.</a:t>
            </a:r>
          </a:p>
          <a:p>
            <a:pPr>
              <a:lnSpc>
                <a:spcPct val="115000"/>
              </a:lnSpc>
              <a:spcAft>
                <a:spcPts val="1000"/>
              </a:spcAft>
            </a:pPr>
            <a:r>
              <a:rPr lang="lv-LV" dirty="0">
                <a:ea typeface="Calibri"/>
                <a:cs typeface="Times New Roman"/>
              </a:rPr>
              <a:t>Apmeklē kaimiņu skolas, lai ievāktu informāciju.</a:t>
            </a:r>
          </a:p>
          <a:p>
            <a:pPr>
              <a:lnSpc>
                <a:spcPct val="115000"/>
              </a:lnSpc>
              <a:spcAft>
                <a:spcPts val="1000"/>
              </a:spcAft>
            </a:pPr>
            <a:r>
              <a:rPr lang="lv-LV" dirty="0">
                <a:ea typeface="Calibri"/>
                <a:cs typeface="Times New Roman"/>
              </a:rPr>
              <a:t>Izveido rezultātu prezentāciju ar tabulām un diagrammām.</a:t>
            </a:r>
          </a:p>
          <a:p>
            <a:pPr>
              <a:lnSpc>
                <a:spcPct val="115000"/>
              </a:lnSpc>
              <a:spcAft>
                <a:spcPts val="1000"/>
              </a:spcAft>
            </a:pPr>
            <a:r>
              <a:rPr lang="lv-LV" dirty="0">
                <a:ea typeface="Calibri"/>
                <a:cs typeface="Times New Roman"/>
              </a:rPr>
              <a:t>Itāļu skola apkopo kopējos rezultātus un prezentē nākošajā tikšanās reizē.</a:t>
            </a:r>
          </a:p>
          <a:p>
            <a:pPr>
              <a:lnSpc>
                <a:spcPct val="115000"/>
              </a:lnSpc>
              <a:spcAft>
                <a:spcPts val="1000"/>
              </a:spcAft>
            </a:pPr>
            <a:r>
              <a:rPr lang="lv-LV" dirty="0">
                <a:ea typeface="Calibri"/>
                <a:cs typeface="Times New Roman"/>
              </a:rPr>
              <a:t>Aptaujas rezultātus publicē skolas avīzē, žurnālā, </a:t>
            </a:r>
            <a:r>
              <a:rPr lang="lv-LV" dirty="0" err="1">
                <a:ea typeface="Calibri"/>
                <a:cs typeface="Times New Roman"/>
              </a:rPr>
              <a:t>mājaslapā</a:t>
            </a:r>
            <a:r>
              <a:rPr lang="lv-LV" dirty="0">
                <a:ea typeface="Calibri"/>
                <a:cs typeface="Times New Roman"/>
              </a:rPr>
              <a:t> vai vietējā avīzē.</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5229200"/>
            <a:ext cx="3000375" cy="1524000"/>
          </a:xfrm>
          <a:prstGeom prst="rect">
            <a:avLst/>
          </a:prstGeom>
        </p:spPr>
      </p:pic>
    </p:spTree>
    <p:extLst>
      <p:ext uri="{BB962C8B-B14F-4D97-AF65-F5344CB8AC3E}">
        <p14:creationId xmlns:p14="http://schemas.microsoft.com/office/powerpoint/2010/main" val="141682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idx="1"/>
          </p:nvPr>
        </p:nvSpPr>
        <p:spPr>
          <a:xfrm>
            <a:off x="457200" y="332656"/>
            <a:ext cx="8229600" cy="5793507"/>
          </a:xfrm>
        </p:spPr>
        <p:txBody>
          <a:bodyPr>
            <a:normAutofit fontScale="85000" lnSpcReduction="10000"/>
          </a:bodyPr>
          <a:lstStyle/>
          <a:p>
            <a:pPr marL="0" indent="0">
              <a:lnSpc>
                <a:spcPct val="115000"/>
              </a:lnSpc>
              <a:spcAft>
                <a:spcPts val="1000"/>
              </a:spcAft>
              <a:buNone/>
            </a:pPr>
            <a:r>
              <a:rPr lang="lv-LV" b="1" dirty="0">
                <a:ea typeface="Calibri"/>
                <a:cs typeface="Times New Roman"/>
              </a:rPr>
              <a:t>Mans lācītis ceļo pa Eiropu:</a:t>
            </a:r>
          </a:p>
          <a:p>
            <a:pPr>
              <a:lnSpc>
                <a:spcPct val="115000"/>
              </a:lnSpc>
              <a:spcAft>
                <a:spcPts val="1000"/>
              </a:spcAft>
            </a:pPr>
            <a:r>
              <a:rPr lang="lv-LV" dirty="0" smtClean="0">
                <a:ea typeface="Calibri"/>
                <a:cs typeface="Times New Roman"/>
              </a:rPr>
              <a:t>Lācītis </a:t>
            </a:r>
            <a:r>
              <a:rPr lang="lv-LV" dirty="0">
                <a:ea typeface="Calibri"/>
                <a:cs typeface="Times New Roman"/>
              </a:rPr>
              <a:t>dodas uz katru skolu, lai motivētu skolēnus runāt kas ir draudzība, </a:t>
            </a:r>
            <a:r>
              <a:rPr lang="lv-LV" dirty="0" smtClean="0">
                <a:ea typeface="Calibri"/>
                <a:cs typeface="Times New Roman"/>
              </a:rPr>
              <a:t>izzinātu </a:t>
            </a:r>
            <a:r>
              <a:rPr lang="lv-LV" dirty="0">
                <a:ea typeface="Calibri"/>
                <a:cs typeface="Times New Roman"/>
              </a:rPr>
              <a:t>kas ir vēstuļu </a:t>
            </a:r>
            <a:r>
              <a:rPr lang="lv-LV" dirty="0" smtClean="0">
                <a:ea typeface="Calibri"/>
                <a:cs typeface="Times New Roman"/>
              </a:rPr>
              <a:t>draugs</a:t>
            </a:r>
            <a:r>
              <a:rPr lang="lv-LV" dirty="0">
                <a:ea typeface="Calibri"/>
                <a:cs typeface="Times New Roman"/>
              </a:rPr>
              <a:t>.</a:t>
            </a:r>
          </a:p>
          <a:p>
            <a:pPr>
              <a:lnSpc>
                <a:spcPct val="115000"/>
              </a:lnSpc>
              <a:spcAft>
                <a:spcPts val="1000"/>
              </a:spcAft>
            </a:pPr>
            <a:r>
              <a:rPr lang="lv-LV" dirty="0">
                <a:ea typeface="Calibri"/>
                <a:cs typeface="Times New Roman"/>
              </a:rPr>
              <a:t>Tam līdzi ir 6 albumi-piezīmju grāmatiņas, katrai skolai sava, kur skolēni ieraksta savu viedokli, izveido „kodu” draudzībai, lai palīdzētu lācītim </a:t>
            </a:r>
            <a:r>
              <a:rPr lang="lv-LV" dirty="0" smtClean="0">
                <a:ea typeface="Calibri"/>
                <a:cs typeface="Times New Roman"/>
              </a:rPr>
              <a:t>meklējumos;</a:t>
            </a:r>
            <a:endParaRPr lang="lv-LV" dirty="0">
              <a:ea typeface="Calibri"/>
              <a:cs typeface="Times New Roman"/>
            </a:endParaRPr>
          </a:p>
          <a:p>
            <a:pPr>
              <a:lnSpc>
                <a:spcPct val="115000"/>
              </a:lnSpc>
              <a:spcAft>
                <a:spcPts val="1000"/>
              </a:spcAft>
            </a:pPr>
            <a:r>
              <a:rPr lang="lv-LV" dirty="0">
                <a:ea typeface="Calibri"/>
                <a:cs typeface="Times New Roman"/>
              </a:rPr>
              <a:t>Jaunākie skolēni zīmē </a:t>
            </a:r>
            <a:r>
              <a:rPr lang="lv-LV" dirty="0" smtClean="0">
                <a:ea typeface="Calibri"/>
                <a:cs typeface="Times New Roman"/>
              </a:rPr>
              <a:t>savu </a:t>
            </a:r>
            <a:r>
              <a:rPr lang="lv-LV" dirty="0">
                <a:ea typeface="Calibri"/>
                <a:cs typeface="Times New Roman"/>
              </a:rPr>
              <a:t>draugu un uzraksta virsrakstu, vai īsu </a:t>
            </a:r>
            <a:r>
              <a:rPr lang="lv-LV" dirty="0" smtClean="0">
                <a:ea typeface="Calibri"/>
                <a:cs typeface="Times New Roman"/>
              </a:rPr>
              <a:t>aprakstu </a:t>
            </a:r>
            <a:r>
              <a:rPr lang="lv-LV" dirty="0">
                <a:ea typeface="Calibri"/>
                <a:cs typeface="Times New Roman"/>
              </a:rPr>
              <a:t>zem attēla. Vēlāk visiem skolēniem būs albums ar attēliem un ziņojumiem no citu Eiropas valstu bērniem par draudzību viņu skolās.</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2160" y="5266918"/>
            <a:ext cx="2784351" cy="1414274"/>
          </a:xfrm>
          <a:prstGeom prst="rect">
            <a:avLst/>
          </a:prstGeom>
        </p:spPr>
      </p:pic>
    </p:spTree>
    <p:extLst>
      <p:ext uri="{BB962C8B-B14F-4D97-AF65-F5344CB8AC3E}">
        <p14:creationId xmlns:p14="http://schemas.microsoft.com/office/powerpoint/2010/main" val="6244449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pPr algn="l">
              <a:lnSpc>
                <a:spcPct val="115000"/>
              </a:lnSpc>
              <a:spcAft>
                <a:spcPts val="1000"/>
              </a:spcAft>
            </a:pPr>
            <a:r>
              <a:rPr lang="lv-LV" b="1" dirty="0">
                <a:ea typeface="Calibri"/>
                <a:cs typeface="Times New Roman"/>
              </a:rPr>
              <a:t>Decembris</a:t>
            </a:r>
            <a:r>
              <a:rPr lang="lv-LV" dirty="0">
                <a:ea typeface="Calibri"/>
                <a:cs typeface="Times New Roman"/>
              </a:rPr>
              <a:t/>
            </a:r>
            <a:br>
              <a:rPr lang="lv-LV" dirty="0">
                <a:ea typeface="Calibri"/>
                <a:cs typeface="Times New Roman"/>
              </a:rPr>
            </a:br>
            <a:endParaRPr lang="lv-LV" dirty="0"/>
          </a:p>
        </p:txBody>
      </p:sp>
      <p:sp>
        <p:nvSpPr>
          <p:cNvPr id="3" name="Satura vietturis 2"/>
          <p:cNvSpPr>
            <a:spLocks noGrp="1"/>
          </p:cNvSpPr>
          <p:nvPr>
            <p:ph idx="1"/>
          </p:nvPr>
        </p:nvSpPr>
        <p:spPr/>
        <p:txBody>
          <a:bodyPr/>
          <a:lstStyle/>
          <a:p>
            <a:pPr marL="0" indent="0">
              <a:lnSpc>
                <a:spcPct val="115000"/>
              </a:lnSpc>
              <a:spcAft>
                <a:spcPts val="1000"/>
              </a:spcAft>
              <a:buNone/>
            </a:pPr>
            <a:r>
              <a:rPr lang="lv-LV" b="1" dirty="0">
                <a:ea typeface="Calibri"/>
                <a:cs typeface="Times New Roman"/>
              </a:rPr>
              <a:t>Draudzības kalendārs.</a:t>
            </a:r>
          </a:p>
          <a:p>
            <a:pPr>
              <a:lnSpc>
                <a:spcPct val="115000"/>
              </a:lnSpc>
              <a:spcAft>
                <a:spcPts val="1000"/>
              </a:spcAft>
            </a:pPr>
            <a:r>
              <a:rPr lang="lv-LV" dirty="0">
                <a:ea typeface="Calibri"/>
                <a:cs typeface="Times New Roman"/>
              </a:rPr>
              <a:t>Skolēni apmainās ar zīmējumiem un atziņām par draudzību, lai palīdzētu citu valstu bērniem kalendāra izveidē.</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5085184"/>
            <a:ext cx="3000375" cy="1524000"/>
          </a:xfrm>
          <a:prstGeom prst="rect">
            <a:avLst/>
          </a:prstGeom>
        </p:spPr>
      </p:pic>
    </p:spTree>
    <p:extLst>
      <p:ext uri="{BB962C8B-B14F-4D97-AF65-F5344CB8AC3E}">
        <p14:creationId xmlns:p14="http://schemas.microsoft.com/office/powerpoint/2010/main" val="41119379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pPr algn="l">
              <a:lnSpc>
                <a:spcPct val="115000"/>
              </a:lnSpc>
              <a:spcAft>
                <a:spcPts val="1000"/>
              </a:spcAft>
            </a:pPr>
            <a:r>
              <a:rPr lang="lv-LV" b="1" dirty="0">
                <a:ea typeface="Calibri"/>
                <a:cs typeface="Times New Roman"/>
              </a:rPr>
              <a:t>Janvāris </a:t>
            </a:r>
            <a:r>
              <a:rPr lang="lv-LV" dirty="0">
                <a:ea typeface="Calibri"/>
                <a:cs typeface="Times New Roman"/>
              </a:rPr>
              <a:t/>
            </a:r>
            <a:br>
              <a:rPr lang="lv-LV" dirty="0">
                <a:ea typeface="Calibri"/>
                <a:cs typeface="Times New Roman"/>
              </a:rPr>
            </a:br>
            <a:endParaRPr lang="lv-LV" dirty="0"/>
          </a:p>
        </p:txBody>
      </p:sp>
      <p:sp>
        <p:nvSpPr>
          <p:cNvPr id="3" name="Satura vietturis 2"/>
          <p:cNvSpPr>
            <a:spLocks noGrp="1"/>
          </p:cNvSpPr>
          <p:nvPr>
            <p:ph idx="1"/>
          </p:nvPr>
        </p:nvSpPr>
        <p:spPr>
          <a:xfrm>
            <a:off x="457200" y="980729"/>
            <a:ext cx="8229600" cy="4824536"/>
          </a:xfrm>
        </p:spPr>
        <p:txBody>
          <a:bodyPr>
            <a:normAutofit fontScale="92500" lnSpcReduction="20000"/>
          </a:bodyPr>
          <a:lstStyle/>
          <a:p>
            <a:pPr marL="0" indent="0">
              <a:lnSpc>
                <a:spcPct val="115000"/>
              </a:lnSpc>
              <a:spcAft>
                <a:spcPts val="1000"/>
              </a:spcAft>
              <a:buNone/>
            </a:pPr>
            <a:r>
              <a:rPr lang="lv-LV" b="1" dirty="0">
                <a:ea typeface="Calibri"/>
                <a:cs typeface="Times New Roman"/>
              </a:rPr>
              <a:t>Projekta logo izveidošana.</a:t>
            </a:r>
          </a:p>
          <a:p>
            <a:pPr>
              <a:lnSpc>
                <a:spcPct val="115000"/>
              </a:lnSpc>
              <a:spcAft>
                <a:spcPts val="1000"/>
              </a:spcAft>
            </a:pPr>
            <a:r>
              <a:rPr lang="lv-LV" dirty="0">
                <a:ea typeface="Calibri"/>
                <a:cs typeface="Times New Roman"/>
              </a:rPr>
              <a:t>Katra skola izveido.</a:t>
            </a:r>
          </a:p>
          <a:p>
            <a:pPr>
              <a:lnSpc>
                <a:spcPct val="115000"/>
              </a:lnSpc>
              <a:spcAft>
                <a:spcPts val="1000"/>
              </a:spcAft>
            </a:pPr>
            <a:r>
              <a:rPr lang="lv-LV" dirty="0">
                <a:ea typeface="Calibri"/>
                <a:cs typeface="Times New Roman"/>
              </a:rPr>
              <a:t>Grieķu skola organizē izvērtēšanu.</a:t>
            </a:r>
          </a:p>
          <a:p>
            <a:pPr>
              <a:lnSpc>
                <a:spcPct val="115000"/>
              </a:lnSpc>
              <a:spcAft>
                <a:spcPts val="1000"/>
              </a:spcAft>
            </a:pPr>
            <a:r>
              <a:rPr lang="lv-LV" dirty="0">
                <a:ea typeface="Calibri"/>
                <a:cs typeface="Times New Roman"/>
              </a:rPr>
              <a:t>Visas skolas izražo uzlīmes ar logo.</a:t>
            </a:r>
          </a:p>
          <a:p>
            <a:pPr marL="0" indent="0">
              <a:lnSpc>
                <a:spcPct val="115000"/>
              </a:lnSpc>
              <a:spcAft>
                <a:spcPts val="1000"/>
              </a:spcAft>
              <a:buNone/>
            </a:pPr>
            <a:r>
              <a:rPr lang="lv-LV" b="1" dirty="0">
                <a:ea typeface="Calibri"/>
                <a:cs typeface="Times New Roman"/>
              </a:rPr>
              <a:t>Eiropas dārzs.</a:t>
            </a:r>
          </a:p>
          <a:p>
            <a:pPr>
              <a:lnSpc>
                <a:spcPct val="115000"/>
              </a:lnSpc>
              <a:spcAft>
                <a:spcPts val="1000"/>
              </a:spcAft>
            </a:pPr>
            <a:r>
              <a:rPr lang="lv-LV" dirty="0">
                <a:ea typeface="Calibri"/>
                <a:cs typeface="Times New Roman"/>
              </a:rPr>
              <a:t>Skolēni apmainās ar sēklām no augiem, kurus audzē savos dārzos. Tā visiem skolēniem būs skaists dārzs ar dalībvalstu augiem.</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0192" y="5229200"/>
            <a:ext cx="2747574" cy="1395593"/>
          </a:xfrm>
          <a:prstGeom prst="rect">
            <a:avLst/>
          </a:prstGeom>
        </p:spPr>
      </p:pic>
    </p:spTree>
    <p:extLst>
      <p:ext uri="{BB962C8B-B14F-4D97-AF65-F5344CB8AC3E}">
        <p14:creationId xmlns:p14="http://schemas.microsoft.com/office/powerpoint/2010/main" val="29209937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pPr algn="l">
              <a:lnSpc>
                <a:spcPct val="115000"/>
              </a:lnSpc>
              <a:spcAft>
                <a:spcPts val="1000"/>
              </a:spcAft>
            </a:pPr>
            <a:r>
              <a:rPr lang="lv-LV" b="1" dirty="0">
                <a:ea typeface="Calibri"/>
                <a:cs typeface="Times New Roman"/>
              </a:rPr>
              <a:t>Februāris</a:t>
            </a:r>
            <a:r>
              <a:rPr lang="lv-LV" dirty="0">
                <a:ea typeface="Calibri"/>
                <a:cs typeface="Times New Roman"/>
              </a:rPr>
              <a:t/>
            </a:r>
            <a:br>
              <a:rPr lang="lv-LV" dirty="0">
                <a:ea typeface="Calibri"/>
                <a:cs typeface="Times New Roman"/>
              </a:rPr>
            </a:br>
            <a:endParaRPr lang="lv-LV" dirty="0"/>
          </a:p>
        </p:txBody>
      </p:sp>
      <p:sp>
        <p:nvSpPr>
          <p:cNvPr id="3" name="Satura vietturis 2"/>
          <p:cNvSpPr>
            <a:spLocks noGrp="1"/>
          </p:cNvSpPr>
          <p:nvPr>
            <p:ph idx="1"/>
          </p:nvPr>
        </p:nvSpPr>
        <p:spPr>
          <a:xfrm>
            <a:off x="457200" y="1196753"/>
            <a:ext cx="8229600" cy="4032448"/>
          </a:xfrm>
        </p:spPr>
        <p:txBody>
          <a:bodyPr>
            <a:normAutofit fontScale="92500" lnSpcReduction="20000"/>
          </a:bodyPr>
          <a:lstStyle/>
          <a:p>
            <a:pPr marL="0" indent="0">
              <a:lnSpc>
                <a:spcPct val="115000"/>
              </a:lnSpc>
              <a:spcAft>
                <a:spcPts val="1000"/>
              </a:spcAft>
              <a:buNone/>
            </a:pPr>
            <a:r>
              <a:rPr lang="lv-LV" b="1" dirty="0">
                <a:ea typeface="Calibri"/>
                <a:cs typeface="Times New Roman"/>
              </a:rPr>
              <a:t>Rotājumi skolai.</a:t>
            </a:r>
          </a:p>
          <a:p>
            <a:pPr>
              <a:lnSpc>
                <a:spcPct val="115000"/>
              </a:lnSpc>
              <a:spcAft>
                <a:spcPts val="1000"/>
              </a:spcAft>
            </a:pPr>
            <a:r>
              <a:rPr lang="lv-LV" dirty="0">
                <a:ea typeface="Calibri"/>
                <a:cs typeface="Times New Roman"/>
              </a:rPr>
              <a:t>Māksla no otrreiz izmantojamiem materiāliem- Dalībvalstu karogu izveide, to izstādīšana, apmaiņa ar fotoattēliem.</a:t>
            </a:r>
          </a:p>
          <a:p>
            <a:pPr marL="0" indent="0">
              <a:lnSpc>
                <a:spcPct val="115000"/>
              </a:lnSpc>
              <a:spcAft>
                <a:spcPts val="1000"/>
              </a:spcAft>
              <a:buNone/>
            </a:pPr>
            <a:r>
              <a:rPr lang="lv-LV" b="1" dirty="0">
                <a:ea typeface="Calibri"/>
                <a:cs typeface="Times New Roman"/>
              </a:rPr>
              <a:t>Fotoizstāde.</a:t>
            </a:r>
          </a:p>
          <a:p>
            <a:pPr>
              <a:lnSpc>
                <a:spcPct val="115000"/>
              </a:lnSpc>
              <a:spcAft>
                <a:spcPts val="1000"/>
              </a:spcAft>
            </a:pPr>
            <a:r>
              <a:rPr lang="lv-LV" dirty="0">
                <a:ea typeface="Calibri"/>
                <a:cs typeface="Times New Roman"/>
              </a:rPr>
              <a:t>Skolēni uzņem pilsētas attēlus, apmainās ar fotogrāfijām, lai izveidotu skolās izstādi.</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5157192"/>
            <a:ext cx="3000375" cy="1524000"/>
          </a:xfrm>
          <a:prstGeom prst="rect">
            <a:avLst/>
          </a:prstGeom>
        </p:spPr>
      </p:pic>
    </p:spTree>
    <p:extLst>
      <p:ext uri="{BB962C8B-B14F-4D97-AF65-F5344CB8AC3E}">
        <p14:creationId xmlns:p14="http://schemas.microsoft.com/office/powerpoint/2010/main" val="2159958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dirty="0"/>
          </a:p>
        </p:txBody>
      </p:sp>
      <p:sp>
        <p:nvSpPr>
          <p:cNvPr id="3" name="Satura vietturis 2"/>
          <p:cNvSpPr>
            <a:spLocks noGrp="1"/>
          </p:cNvSpPr>
          <p:nvPr>
            <p:ph idx="1"/>
          </p:nvPr>
        </p:nvSpPr>
        <p:spPr>
          <a:xfrm>
            <a:off x="457200" y="836713"/>
            <a:ext cx="8229600" cy="4104456"/>
          </a:xfrm>
        </p:spPr>
        <p:txBody>
          <a:bodyPr>
            <a:normAutofit lnSpcReduction="10000"/>
          </a:bodyPr>
          <a:lstStyle/>
          <a:p>
            <a:pPr>
              <a:lnSpc>
                <a:spcPct val="115000"/>
              </a:lnSpc>
              <a:spcAft>
                <a:spcPts val="1000"/>
              </a:spcAft>
            </a:pPr>
            <a:r>
              <a:rPr lang="lv-LV" dirty="0">
                <a:ea typeface="Calibri"/>
                <a:cs typeface="Times New Roman"/>
              </a:rPr>
              <a:t>Skolotāji e-pastos apmainās ar idejām par to kā veidot mājīgu klases atmosfēru.</a:t>
            </a:r>
          </a:p>
          <a:p>
            <a:pPr>
              <a:lnSpc>
                <a:spcPct val="115000"/>
              </a:lnSpc>
              <a:spcAft>
                <a:spcPts val="1000"/>
              </a:spcAft>
            </a:pPr>
            <a:r>
              <a:rPr lang="lv-LV" dirty="0">
                <a:ea typeface="Calibri"/>
                <a:cs typeface="Times New Roman"/>
              </a:rPr>
              <a:t>Skolēni rūpējas par Eiropas dārzu.</a:t>
            </a:r>
          </a:p>
          <a:p>
            <a:pPr>
              <a:lnSpc>
                <a:spcPct val="115000"/>
              </a:lnSpc>
              <a:spcAft>
                <a:spcPts val="1000"/>
              </a:spcAft>
            </a:pPr>
            <a:r>
              <a:rPr lang="lv-LV" dirty="0">
                <a:ea typeface="Calibri"/>
                <a:cs typeface="Times New Roman"/>
              </a:rPr>
              <a:t>Skolotāji gatavojas vadīt stundas spāņu bērniem. </a:t>
            </a:r>
          </a:p>
          <a:p>
            <a:pPr>
              <a:lnSpc>
                <a:spcPct val="115000"/>
              </a:lnSpc>
              <a:spcAft>
                <a:spcPts val="1000"/>
              </a:spcAft>
            </a:pPr>
            <a:r>
              <a:rPr lang="lv-LV" dirty="0">
                <a:ea typeface="Calibri"/>
                <a:cs typeface="Times New Roman"/>
              </a:rPr>
              <a:t>Vecāki komunicē, lai izzinātu viens otru.</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2187" y="5085184"/>
            <a:ext cx="3000375" cy="1524000"/>
          </a:xfrm>
          <a:prstGeom prst="rect">
            <a:avLst/>
          </a:prstGeom>
        </p:spPr>
      </p:pic>
    </p:spTree>
    <p:extLst>
      <p:ext uri="{BB962C8B-B14F-4D97-AF65-F5344CB8AC3E}">
        <p14:creationId xmlns:p14="http://schemas.microsoft.com/office/powerpoint/2010/main" val="2543455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pPr algn="l">
              <a:lnSpc>
                <a:spcPct val="115000"/>
              </a:lnSpc>
              <a:spcAft>
                <a:spcPts val="1000"/>
              </a:spcAft>
            </a:pPr>
            <a:r>
              <a:rPr lang="lv-LV" b="1" dirty="0">
                <a:ea typeface="Calibri"/>
                <a:cs typeface="Times New Roman"/>
              </a:rPr>
              <a:t>Projekta mērķis</a:t>
            </a:r>
            <a:r>
              <a:rPr lang="lv-LV" dirty="0">
                <a:ea typeface="Calibri"/>
                <a:cs typeface="Times New Roman"/>
              </a:rPr>
              <a:t>: </a:t>
            </a:r>
            <a:br>
              <a:rPr lang="lv-LV" dirty="0">
                <a:ea typeface="Calibri"/>
                <a:cs typeface="Times New Roman"/>
              </a:rPr>
            </a:br>
            <a:endParaRPr lang="lv-LV" dirty="0"/>
          </a:p>
        </p:txBody>
      </p:sp>
      <p:sp>
        <p:nvSpPr>
          <p:cNvPr id="3" name="Satura vietturis 2"/>
          <p:cNvSpPr>
            <a:spLocks noGrp="1"/>
          </p:cNvSpPr>
          <p:nvPr>
            <p:ph idx="1"/>
          </p:nvPr>
        </p:nvSpPr>
        <p:spPr/>
        <p:txBody>
          <a:bodyPr>
            <a:normAutofit/>
          </a:bodyPr>
          <a:lstStyle/>
          <a:p>
            <a:pPr>
              <a:lnSpc>
                <a:spcPct val="115000"/>
              </a:lnSpc>
              <a:spcAft>
                <a:spcPts val="1000"/>
              </a:spcAft>
            </a:pPr>
            <a:r>
              <a:rPr lang="lv-LV" dirty="0">
                <a:ea typeface="Calibri"/>
                <a:cs typeface="Times New Roman"/>
              </a:rPr>
              <a:t>Pozitīvas skolas vides veidošana, lai skolēni justos droši, komfortabli, pieņemti un novērtēti vidē, kur  var sadarboties ar cilvēkiem kuriem viņi ir svarīgi, kuri rūpējas par viņiem. Šī pozitīvā vide ietekmēs visus, kuri ir saistīti ar skolu- skolēnus, darbiniekus, vecākus un tuvāko apkārtni.</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5085184"/>
            <a:ext cx="3000375" cy="1524000"/>
          </a:xfrm>
          <a:prstGeom prst="rect">
            <a:avLst/>
          </a:prstGeom>
        </p:spPr>
      </p:pic>
    </p:spTree>
    <p:extLst>
      <p:ext uri="{BB962C8B-B14F-4D97-AF65-F5344CB8AC3E}">
        <p14:creationId xmlns:p14="http://schemas.microsoft.com/office/powerpoint/2010/main" val="14881085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pPr algn="l">
              <a:lnSpc>
                <a:spcPct val="115000"/>
              </a:lnSpc>
              <a:spcAft>
                <a:spcPts val="1000"/>
              </a:spcAft>
            </a:pPr>
            <a:r>
              <a:rPr lang="lv-LV" b="1" dirty="0">
                <a:ea typeface="Calibri"/>
                <a:cs typeface="Times New Roman"/>
              </a:rPr>
              <a:t>Marts</a:t>
            </a:r>
            <a:r>
              <a:rPr lang="lv-LV" dirty="0">
                <a:ea typeface="Calibri"/>
                <a:cs typeface="Times New Roman"/>
              </a:rPr>
              <a:t/>
            </a:r>
            <a:br>
              <a:rPr lang="lv-LV" dirty="0">
                <a:ea typeface="Calibri"/>
                <a:cs typeface="Times New Roman"/>
              </a:rPr>
            </a:br>
            <a:endParaRPr lang="lv-LV" dirty="0"/>
          </a:p>
        </p:txBody>
      </p:sp>
      <p:sp>
        <p:nvSpPr>
          <p:cNvPr id="3" name="Satura vietturis 2"/>
          <p:cNvSpPr>
            <a:spLocks noGrp="1"/>
          </p:cNvSpPr>
          <p:nvPr>
            <p:ph idx="1"/>
          </p:nvPr>
        </p:nvSpPr>
        <p:spPr>
          <a:xfrm>
            <a:off x="457200" y="836712"/>
            <a:ext cx="8229600" cy="5289451"/>
          </a:xfrm>
        </p:spPr>
        <p:txBody>
          <a:bodyPr>
            <a:normAutofit fontScale="85000" lnSpcReduction="20000"/>
          </a:bodyPr>
          <a:lstStyle/>
          <a:p>
            <a:pPr>
              <a:lnSpc>
                <a:spcPct val="115000"/>
              </a:lnSpc>
              <a:spcAft>
                <a:spcPts val="1000"/>
              </a:spcAft>
            </a:pPr>
            <a:r>
              <a:rPr lang="lv-LV" dirty="0">
                <a:ea typeface="Calibri"/>
                <a:cs typeface="Times New Roman"/>
              </a:rPr>
              <a:t>Skolotāju un skolēnu vizīte Spānijā.</a:t>
            </a:r>
          </a:p>
          <a:p>
            <a:pPr>
              <a:lnSpc>
                <a:spcPct val="115000"/>
              </a:lnSpc>
              <a:spcAft>
                <a:spcPts val="1000"/>
              </a:spcAft>
            </a:pPr>
            <a:r>
              <a:rPr lang="lv-LV" dirty="0">
                <a:ea typeface="Calibri"/>
                <a:cs typeface="Times New Roman"/>
              </a:rPr>
              <a:t>Projekta izvērtēšana.</a:t>
            </a:r>
          </a:p>
          <a:p>
            <a:pPr>
              <a:lnSpc>
                <a:spcPct val="115000"/>
              </a:lnSpc>
              <a:spcAft>
                <a:spcPts val="1000"/>
              </a:spcAft>
            </a:pPr>
            <a:r>
              <a:rPr lang="lv-LV" dirty="0">
                <a:ea typeface="Calibri"/>
                <a:cs typeface="Times New Roman"/>
              </a:rPr>
              <a:t>Nākamo aktivitāšu plānošana.</a:t>
            </a:r>
          </a:p>
          <a:p>
            <a:pPr>
              <a:lnSpc>
                <a:spcPct val="115000"/>
              </a:lnSpc>
              <a:spcAft>
                <a:spcPts val="1000"/>
              </a:spcAft>
            </a:pPr>
            <a:r>
              <a:rPr lang="lv-LV" dirty="0">
                <a:ea typeface="Calibri"/>
                <a:cs typeface="Times New Roman"/>
              </a:rPr>
              <a:t>Iepazīšanās ar Spānijas izglītības sistēmu.</a:t>
            </a:r>
          </a:p>
          <a:p>
            <a:pPr>
              <a:lnSpc>
                <a:spcPct val="115000"/>
              </a:lnSpc>
              <a:spcAft>
                <a:spcPts val="1000"/>
              </a:spcAft>
            </a:pPr>
            <a:r>
              <a:rPr lang="lv-LV" dirty="0">
                <a:ea typeface="Calibri"/>
                <a:cs typeface="Times New Roman"/>
              </a:rPr>
              <a:t>Spāņi iepazīstina ar savu inovatīvo mācību materiālu.</a:t>
            </a:r>
          </a:p>
          <a:p>
            <a:pPr>
              <a:lnSpc>
                <a:spcPct val="115000"/>
              </a:lnSpc>
              <a:spcAft>
                <a:spcPts val="1000"/>
              </a:spcAft>
            </a:pPr>
            <a:r>
              <a:rPr lang="lv-LV" dirty="0">
                <a:ea typeface="Calibri"/>
                <a:cs typeface="Times New Roman"/>
              </a:rPr>
              <a:t>Skolotāji vada stundas spāņu bērniem, vēro mācību procesu.</a:t>
            </a:r>
          </a:p>
          <a:p>
            <a:pPr>
              <a:lnSpc>
                <a:spcPct val="115000"/>
              </a:lnSpc>
              <a:spcAft>
                <a:spcPts val="1000"/>
              </a:spcAft>
            </a:pPr>
            <a:r>
              <a:rPr lang="lv-LV" dirty="0">
                <a:ea typeface="Calibri"/>
                <a:cs typeface="Times New Roman"/>
              </a:rPr>
              <a:t>Skolotāji un skolēni piedalās ikgadējā lielajā festivālā.</a:t>
            </a:r>
          </a:p>
          <a:p>
            <a:pPr>
              <a:lnSpc>
                <a:spcPct val="115000"/>
              </a:lnSpc>
              <a:spcAft>
                <a:spcPts val="1000"/>
              </a:spcAft>
            </a:pPr>
            <a:r>
              <a:rPr lang="lv-LV" dirty="0">
                <a:ea typeface="Calibri"/>
                <a:cs typeface="Times New Roman"/>
              </a:rPr>
              <a:t>Vecāki gatavo nacionālos ēdienus.</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5334000"/>
            <a:ext cx="3000375" cy="1524000"/>
          </a:xfrm>
          <a:prstGeom prst="rect">
            <a:avLst/>
          </a:prstGeom>
        </p:spPr>
      </p:pic>
    </p:spTree>
    <p:extLst>
      <p:ext uri="{BB962C8B-B14F-4D97-AF65-F5344CB8AC3E}">
        <p14:creationId xmlns:p14="http://schemas.microsoft.com/office/powerpoint/2010/main" val="18793583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idx="1"/>
          </p:nvPr>
        </p:nvSpPr>
        <p:spPr>
          <a:xfrm>
            <a:off x="457200" y="1268760"/>
            <a:ext cx="8229600" cy="4857403"/>
          </a:xfrm>
        </p:spPr>
        <p:txBody>
          <a:bodyPr/>
          <a:lstStyle/>
          <a:p>
            <a:pPr>
              <a:lnSpc>
                <a:spcPct val="115000"/>
              </a:lnSpc>
              <a:spcAft>
                <a:spcPts val="1000"/>
              </a:spcAft>
            </a:pPr>
            <a:r>
              <a:rPr lang="lv-LV" dirty="0">
                <a:ea typeface="Calibri"/>
                <a:cs typeface="Times New Roman"/>
              </a:rPr>
              <a:t>Visi dalībnieki dalās pieredzē par redzēto ar skolotājiem, skolēniem.</a:t>
            </a:r>
          </a:p>
          <a:p>
            <a:pPr>
              <a:lnSpc>
                <a:spcPct val="115000"/>
              </a:lnSpc>
              <a:spcAft>
                <a:spcPts val="1000"/>
              </a:spcAft>
            </a:pPr>
            <a:r>
              <a:rPr lang="lv-LV" dirty="0">
                <a:ea typeface="Calibri"/>
                <a:cs typeface="Times New Roman"/>
              </a:rPr>
              <a:t>Foto un video izvieto projekta un skolas </a:t>
            </a:r>
            <a:r>
              <a:rPr lang="lv-LV" dirty="0" err="1">
                <a:ea typeface="Calibri"/>
                <a:cs typeface="Times New Roman"/>
              </a:rPr>
              <a:t>mājaslapā</a:t>
            </a:r>
            <a:r>
              <a:rPr lang="lv-LV" dirty="0">
                <a:ea typeface="Calibri"/>
                <a:cs typeface="Times New Roman"/>
              </a:rPr>
              <a:t>.</a:t>
            </a:r>
          </a:p>
          <a:p>
            <a:pPr>
              <a:lnSpc>
                <a:spcPct val="115000"/>
              </a:lnSpc>
              <a:spcAft>
                <a:spcPts val="1000"/>
              </a:spcAft>
            </a:pPr>
            <a:r>
              <a:rPr lang="lv-LV" dirty="0">
                <a:ea typeface="Calibri"/>
                <a:cs typeface="Times New Roman"/>
              </a:rPr>
              <a:t>Praksē izmēģina Spāņu inovatīvo mācību materiālu.</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5157192"/>
            <a:ext cx="3000375" cy="1524000"/>
          </a:xfrm>
          <a:prstGeom prst="rect">
            <a:avLst/>
          </a:prstGeom>
        </p:spPr>
      </p:pic>
    </p:spTree>
    <p:extLst>
      <p:ext uri="{BB962C8B-B14F-4D97-AF65-F5344CB8AC3E}">
        <p14:creationId xmlns:p14="http://schemas.microsoft.com/office/powerpoint/2010/main" val="3709521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pPr algn="l">
              <a:lnSpc>
                <a:spcPct val="115000"/>
              </a:lnSpc>
              <a:spcAft>
                <a:spcPts val="1000"/>
              </a:spcAft>
            </a:pPr>
            <a:r>
              <a:rPr lang="lv-LV" b="1" dirty="0">
                <a:ea typeface="Calibri"/>
                <a:cs typeface="Times New Roman"/>
              </a:rPr>
              <a:t>Aprīlis</a:t>
            </a:r>
            <a:r>
              <a:rPr lang="lv-LV" dirty="0">
                <a:ea typeface="Calibri"/>
                <a:cs typeface="Times New Roman"/>
              </a:rPr>
              <a:t/>
            </a:r>
            <a:br>
              <a:rPr lang="lv-LV" dirty="0">
                <a:ea typeface="Calibri"/>
                <a:cs typeface="Times New Roman"/>
              </a:rPr>
            </a:br>
            <a:endParaRPr lang="lv-LV" dirty="0"/>
          </a:p>
        </p:txBody>
      </p:sp>
      <p:sp>
        <p:nvSpPr>
          <p:cNvPr id="3" name="Satura vietturis 2"/>
          <p:cNvSpPr>
            <a:spLocks noGrp="1"/>
          </p:cNvSpPr>
          <p:nvPr>
            <p:ph idx="1"/>
          </p:nvPr>
        </p:nvSpPr>
        <p:spPr>
          <a:xfrm>
            <a:off x="457200" y="1196753"/>
            <a:ext cx="8229600" cy="4464495"/>
          </a:xfrm>
        </p:spPr>
        <p:txBody>
          <a:bodyPr>
            <a:normAutofit fontScale="77500" lnSpcReduction="20000"/>
          </a:bodyPr>
          <a:lstStyle/>
          <a:p>
            <a:pPr marL="0" indent="0">
              <a:lnSpc>
                <a:spcPct val="115000"/>
              </a:lnSpc>
              <a:spcAft>
                <a:spcPts val="1000"/>
              </a:spcAft>
              <a:buNone/>
            </a:pPr>
            <a:r>
              <a:rPr lang="lv-LV" b="1" dirty="0">
                <a:ea typeface="Calibri"/>
                <a:cs typeface="Times New Roman"/>
              </a:rPr>
              <a:t>Skolēnu balss.</a:t>
            </a:r>
          </a:p>
          <a:p>
            <a:pPr>
              <a:lnSpc>
                <a:spcPct val="115000"/>
              </a:lnSpc>
              <a:spcAft>
                <a:spcPts val="1000"/>
              </a:spcAft>
            </a:pPr>
            <a:r>
              <a:rPr lang="lv-LV" dirty="0">
                <a:ea typeface="Calibri"/>
                <a:cs typeface="Times New Roman"/>
              </a:rPr>
              <a:t>Skolēni izveido pašpārvaldi. Tām ir visām valstīm vienāda darba kārtība par skolā </a:t>
            </a:r>
            <a:r>
              <a:rPr lang="lv-LV" dirty="0" smtClean="0">
                <a:ea typeface="Calibri"/>
                <a:cs typeface="Times New Roman"/>
              </a:rPr>
              <a:t>aktuālām, </a:t>
            </a:r>
            <a:r>
              <a:rPr lang="lv-LV" dirty="0">
                <a:ea typeface="Calibri"/>
                <a:cs typeface="Times New Roman"/>
              </a:rPr>
              <a:t>ar projektu saistītām tēmām.</a:t>
            </a:r>
          </a:p>
          <a:p>
            <a:pPr>
              <a:lnSpc>
                <a:spcPct val="115000"/>
              </a:lnSpc>
              <a:spcAft>
                <a:spcPts val="1000"/>
              </a:spcAft>
            </a:pPr>
            <a:r>
              <a:rPr lang="lv-LV" dirty="0">
                <a:ea typeface="Calibri"/>
                <a:cs typeface="Times New Roman"/>
              </a:rPr>
              <a:t>Pirmajā reizē visas padomes izveido vadlīnijas par sapņu skolu.</a:t>
            </a:r>
          </a:p>
          <a:p>
            <a:pPr>
              <a:lnSpc>
                <a:spcPct val="115000"/>
              </a:lnSpc>
              <a:spcAft>
                <a:spcPts val="1000"/>
              </a:spcAft>
            </a:pPr>
            <a:r>
              <a:rPr lang="lv-LV" dirty="0">
                <a:ea typeface="Calibri"/>
                <a:cs typeface="Times New Roman"/>
              </a:rPr>
              <a:t>Tās tiks apkopotas vienā bukletā angļu valodā.</a:t>
            </a:r>
          </a:p>
          <a:p>
            <a:pPr>
              <a:lnSpc>
                <a:spcPct val="115000"/>
              </a:lnSpc>
              <a:spcAft>
                <a:spcPts val="1000"/>
              </a:spcAft>
            </a:pPr>
            <a:r>
              <a:rPr lang="lv-LV" dirty="0">
                <a:ea typeface="Calibri"/>
                <a:cs typeface="Times New Roman"/>
              </a:rPr>
              <a:t>Poļu skola ir atbildīga, lai apkopotu un izveidotu bukletu, katrai skolai 1.</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5157192"/>
            <a:ext cx="3000375" cy="1524000"/>
          </a:xfrm>
          <a:prstGeom prst="rect">
            <a:avLst/>
          </a:prstGeom>
        </p:spPr>
      </p:pic>
    </p:spTree>
    <p:extLst>
      <p:ext uri="{BB962C8B-B14F-4D97-AF65-F5344CB8AC3E}">
        <p14:creationId xmlns:p14="http://schemas.microsoft.com/office/powerpoint/2010/main" val="33777382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idx="1"/>
          </p:nvPr>
        </p:nvSpPr>
        <p:spPr>
          <a:xfrm>
            <a:off x="457200" y="764704"/>
            <a:ext cx="8229600" cy="5361459"/>
          </a:xfrm>
        </p:spPr>
        <p:txBody>
          <a:bodyPr>
            <a:normAutofit/>
          </a:bodyPr>
          <a:lstStyle/>
          <a:p>
            <a:pPr marL="0" indent="0">
              <a:lnSpc>
                <a:spcPct val="115000"/>
              </a:lnSpc>
              <a:spcAft>
                <a:spcPts val="1000"/>
              </a:spcAft>
              <a:buNone/>
            </a:pPr>
            <a:r>
              <a:rPr lang="lv-LV" b="1" dirty="0">
                <a:ea typeface="Calibri"/>
                <a:cs typeface="Times New Roman"/>
              </a:rPr>
              <a:t>Skolēna ID.</a:t>
            </a:r>
          </a:p>
          <a:p>
            <a:pPr>
              <a:lnSpc>
                <a:spcPct val="115000"/>
              </a:lnSpc>
              <a:spcAft>
                <a:spcPts val="1000"/>
              </a:spcAft>
            </a:pPr>
            <a:r>
              <a:rPr lang="lv-LV" dirty="0">
                <a:ea typeface="Calibri"/>
                <a:cs typeface="Times New Roman"/>
              </a:rPr>
              <a:t>Katrs skolēns izveido savu ID karti ar fotoattēlu, vārdu, dzimšanas datiem, pirkstu nospiedumu, kas patīk, interesē.</a:t>
            </a:r>
          </a:p>
          <a:p>
            <a:pPr>
              <a:lnSpc>
                <a:spcPct val="115000"/>
              </a:lnSpc>
              <a:spcAft>
                <a:spcPts val="1000"/>
              </a:spcAft>
            </a:pPr>
            <a:r>
              <a:rPr lang="lv-LV" dirty="0">
                <a:ea typeface="Calibri"/>
                <a:cs typeface="Times New Roman"/>
              </a:rPr>
              <a:t>Ar šo skolēni pieteiks sevi un izzinās kopīgo ar citiem savas skolas skolēniem un ar dalībvalstu bērniem.</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61246" y="4941168"/>
            <a:ext cx="3000375" cy="1524000"/>
          </a:xfrm>
          <a:prstGeom prst="rect">
            <a:avLst/>
          </a:prstGeom>
        </p:spPr>
      </p:pic>
    </p:spTree>
    <p:extLst>
      <p:ext uri="{BB962C8B-B14F-4D97-AF65-F5344CB8AC3E}">
        <p14:creationId xmlns:p14="http://schemas.microsoft.com/office/powerpoint/2010/main" val="20506472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pPr algn="l">
              <a:lnSpc>
                <a:spcPct val="115000"/>
              </a:lnSpc>
              <a:spcAft>
                <a:spcPts val="1000"/>
              </a:spcAft>
            </a:pPr>
            <a:r>
              <a:rPr lang="lv-LV" b="1" dirty="0">
                <a:ea typeface="Calibri"/>
                <a:cs typeface="Times New Roman"/>
              </a:rPr>
              <a:t>Maijs</a:t>
            </a:r>
            <a:r>
              <a:rPr lang="lv-LV" dirty="0">
                <a:ea typeface="Calibri"/>
                <a:cs typeface="Times New Roman"/>
              </a:rPr>
              <a:t/>
            </a:r>
            <a:br>
              <a:rPr lang="lv-LV" dirty="0">
                <a:ea typeface="Calibri"/>
                <a:cs typeface="Times New Roman"/>
              </a:rPr>
            </a:br>
            <a:endParaRPr lang="lv-LV" dirty="0"/>
          </a:p>
        </p:txBody>
      </p:sp>
      <p:sp>
        <p:nvSpPr>
          <p:cNvPr id="3" name="Satura vietturis 2"/>
          <p:cNvSpPr>
            <a:spLocks noGrp="1"/>
          </p:cNvSpPr>
          <p:nvPr>
            <p:ph idx="1"/>
          </p:nvPr>
        </p:nvSpPr>
        <p:spPr>
          <a:xfrm>
            <a:off x="457200" y="1124744"/>
            <a:ext cx="8229600" cy="5001419"/>
          </a:xfrm>
        </p:spPr>
        <p:txBody>
          <a:bodyPr>
            <a:normAutofit fontScale="92500" lnSpcReduction="10000"/>
          </a:bodyPr>
          <a:lstStyle/>
          <a:p>
            <a:pPr>
              <a:lnSpc>
                <a:spcPct val="115000"/>
              </a:lnSpc>
              <a:spcAft>
                <a:spcPts val="1000"/>
              </a:spcAft>
            </a:pPr>
            <a:r>
              <a:rPr lang="lv-LV" dirty="0">
                <a:ea typeface="Calibri"/>
                <a:cs typeface="Times New Roman"/>
              </a:rPr>
              <a:t>Skolēnu komunikācija caur pastu.</a:t>
            </a:r>
          </a:p>
          <a:p>
            <a:pPr>
              <a:lnSpc>
                <a:spcPct val="115000"/>
              </a:lnSpc>
              <a:spcAft>
                <a:spcPts val="1000"/>
              </a:spcAft>
            </a:pPr>
            <a:r>
              <a:rPr lang="lv-LV" dirty="0">
                <a:ea typeface="Calibri"/>
                <a:cs typeface="Times New Roman"/>
              </a:rPr>
              <a:t>Skolēni raksta vēstules angļu valodā citu dalībvalstu bērniem. Tā viņi pastāstīs par sevi un iepazīs citu valstu bērnu ikdienu.</a:t>
            </a:r>
          </a:p>
          <a:p>
            <a:pPr>
              <a:lnSpc>
                <a:spcPct val="115000"/>
              </a:lnSpc>
              <a:spcAft>
                <a:spcPts val="1000"/>
              </a:spcAft>
            </a:pPr>
            <a:r>
              <a:rPr lang="lv-LV" dirty="0">
                <a:ea typeface="Calibri"/>
                <a:cs typeface="Times New Roman"/>
              </a:rPr>
              <a:t>Skolotāji gatavojas vadīt stundas </a:t>
            </a:r>
            <a:r>
              <a:rPr lang="lv-LV" dirty="0" smtClean="0">
                <a:ea typeface="Calibri"/>
                <a:cs typeface="Times New Roman"/>
              </a:rPr>
              <a:t>latviešu</a:t>
            </a:r>
            <a:r>
              <a:rPr lang="lv-LV" dirty="0" smtClean="0">
                <a:ea typeface="Calibri"/>
                <a:cs typeface="Times New Roman"/>
              </a:rPr>
              <a:t> </a:t>
            </a:r>
            <a:r>
              <a:rPr lang="lv-LV" dirty="0">
                <a:ea typeface="Calibri"/>
                <a:cs typeface="Times New Roman"/>
              </a:rPr>
              <a:t>bērniem</a:t>
            </a:r>
            <a:r>
              <a:rPr lang="lv-LV" dirty="0" smtClean="0">
                <a:ea typeface="Calibri"/>
                <a:cs typeface="Times New Roman"/>
              </a:rPr>
              <a:t>.</a:t>
            </a:r>
            <a:r>
              <a:rPr lang="lv-LV" dirty="0">
                <a:ea typeface="Calibri"/>
                <a:cs typeface="Times New Roman"/>
              </a:rPr>
              <a:t> Skolotāju  vizīte </a:t>
            </a:r>
            <a:r>
              <a:rPr lang="lv-LV" dirty="0" smtClean="0">
                <a:ea typeface="Calibri"/>
                <a:cs typeface="Times New Roman"/>
              </a:rPr>
              <a:t>Latvijā</a:t>
            </a:r>
            <a:r>
              <a:rPr lang="lv-LV" dirty="0" smtClean="0">
                <a:ea typeface="Calibri"/>
                <a:cs typeface="Times New Roman"/>
              </a:rPr>
              <a:t>.</a:t>
            </a:r>
            <a:endParaRPr lang="lv-LV" dirty="0">
              <a:ea typeface="Calibri"/>
              <a:cs typeface="Times New Roman"/>
            </a:endParaRPr>
          </a:p>
          <a:p>
            <a:pPr>
              <a:lnSpc>
                <a:spcPct val="115000"/>
              </a:lnSpc>
              <a:spcAft>
                <a:spcPts val="1000"/>
              </a:spcAft>
            </a:pPr>
            <a:r>
              <a:rPr lang="lv-LV" dirty="0">
                <a:ea typeface="Calibri"/>
                <a:cs typeface="Times New Roman"/>
              </a:rPr>
              <a:t>Projekta izvērtēšana.</a:t>
            </a:r>
          </a:p>
          <a:p>
            <a:pPr>
              <a:lnSpc>
                <a:spcPct val="115000"/>
              </a:lnSpc>
              <a:spcAft>
                <a:spcPts val="1000"/>
              </a:spcAft>
            </a:pPr>
            <a:r>
              <a:rPr lang="lv-LV" dirty="0">
                <a:ea typeface="Calibri"/>
                <a:cs typeface="Times New Roman"/>
              </a:rPr>
              <a:t>Nākamo aktivitāšu plānošana.</a:t>
            </a:r>
          </a:p>
          <a:p>
            <a:pPr>
              <a:lnSpc>
                <a:spcPct val="115000"/>
              </a:lnSpc>
              <a:spcAft>
                <a:spcPts val="1000"/>
              </a:spcAft>
            </a:pPr>
            <a:endParaRPr lang="lv-LV" dirty="0" smtClean="0">
              <a:ea typeface="Calibri"/>
              <a:cs typeface="Times New Roman"/>
            </a:endParaRPr>
          </a:p>
          <a:p>
            <a:pPr>
              <a:lnSpc>
                <a:spcPct val="115000"/>
              </a:lnSpc>
              <a:spcAft>
                <a:spcPts val="1000"/>
              </a:spcAft>
            </a:pPr>
            <a:endParaRPr lang="lv-LV" dirty="0">
              <a:ea typeface="Calibri"/>
              <a:cs typeface="Times New Roman"/>
            </a:endParaRP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5013176"/>
            <a:ext cx="3000375" cy="1524000"/>
          </a:xfrm>
          <a:prstGeom prst="rect">
            <a:avLst/>
          </a:prstGeom>
        </p:spPr>
      </p:pic>
    </p:spTree>
    <p:extLst>
      <p:ext uri="{BB962C8B-B14F-4D97-AF65-F5344CB8AC3E}">
        <p14:creationId xmlns:p14="http://schemas.microsoft.com/office/powerpoint/2010/main" val="32804306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dirty="0"/>
          </a:p>
        </p:txBody>
      </p:sp>
      <p:sp>
        <p:nvSpPr>
          <p:cNvPr id="3" name="Satura vietturis 2"/>
          <p:cNvSpPr>
            <a:spLocks noGrp="1"/>
          </p:cNvSpPr>
          <p:nvPr>
            <p:ph idx="1"/>
          </p:nvPr>
        </p:nvSpPr>
        <p:spPr>
          <a:xfrm>
            <a:off x="457200" y="692696"/>
            <a:ext cx="8229600" cy="5433467"/>
          </a:xfrm>
        </p:spPr>
        <p:txBody>
          <a:bodyPr>
            <a:normAutofit fontScale="85000" lnSpcReduction="10000"/>
          </a:bodyPr>
          <a:lstStyle/>
          <a:p>
            <a:pPr>
              <a:lnSpc>
                <a:spcPct val="115000"/>
              </a:lnSpc>
              <a:spcAft>
                <a:spcPts val="1000"/>
              </a:spcAft>
            </a:pPr>
            <a:r>
              <a:rPr lang="lv-LV" dirty="0">
                <a:ea typeface="Calibri"/>
                <a:cs typeface="Times New Roman"/>
              </a:rPr>
              <a:t>Iepazīšanās ar Polijas izglītības sistēmu.</a:t>
            </a:r>
          </a:p>
          <a:p>
            <a:pPr>
              <a:lnSpc>
                <a:spcPct val="115000"/>
              </a:lnSpc>
              <a:spcAft>
                <a:spcPts val="1000"/>
              </a:spcAft>
            </a:pPr>
            <a:r>
              <a:rPr lang="lv-LV" dirty="0" smtClean="0">
                <a:ea typeface="Calibri"/>
                <a:cs typeface="Times New Roman"/>
              </a:rPr>
              <a:t>Ogres sākumskola </a:t>
            </a:r>
            <a:r>
              <a:rPr lang="lv-LV" dirty="0">
                <a:ea typeface="Calibri"/>
                <a:cs typeface="Times New Roman"/>
              </a:rPr>
              <a:t>iepazīstina ar savu inovatīvo mācību materiālu.</a:t>
            </a:r>
          </a:p>
          <a:p>
            <a:pPr>
              <a:lnSpc>
                <a:spcPct val="115000"/>
              </a:lnSpc>
              <a:spcAft>
                <a:spcPts val="1000"/>
              </a:spcAft>
            </a:pPr>
            <a:r>
              <a:rPr lang="lv-LV" dirty="0">
                <a:ea typeface="Calibri"/>
                <a:cs typeface="Times New Roman"/>
              </a:rPr>
              <a:t>Skolotāji vada stundas </a:t>
            </a:r>
            <a:r>
              <a:rPr lang="lv-LV" dirty="0" smtClean="0">
                <a:ea typeface="Calibri"/>
                <a:cs typeface="Times New Roman"/>
              </a:rPr>
              <a:t>latviešu</a:t>
            </a:r>
            <a:r>
              <a:rPr lang="lv-LV" dirty="0" smtClean="0">
                <a:ea typeface="Calibri"/>
                <a:cs typeface="Times New Roman"/>
              </a:rPr>
              <a:t> </a:t>
            </a:r>
            <a:r>
              <a:rPr lang="lv-LV" dirty="0">
                <a:ea typeface="Calibri"/>
                <a:cs typeface="Times New Roman"/>
              </a:rPr>
              <a:t>bērniem, vēro mācību procesu.</a:t>
            </a:r>
          </a:p>
          <a:p>
            <a:pPr>
              <a:lnSpc>
                <a:spcPct val="115000"/>
              </a:lnSpc>
              <a:spcAft>
                <a:spcPts val="1000"/>
              </a:spcAft>
            </a:pPr>
            <a:r>
              <a:rPr lang="lv-LV" dirty="0">
                <a:ea typeface="Calibri"/>
                <a:cs typeface="Times New Roman"/>
              </a:rPr>
              <a:t>Vizīte </a:t>
            </a:r>
            <a:r>
              <a:rPr lang="lv-LV" dirty="0" smtClean="0">
                <a:ea typeface="Calibri"/>
                <a:cs typeface="Times New Roman"/>
              </a:rPr>
              <a:t>Ogres </a:t>
            </a:r>
            <a:r>
              <a:rPr lang="lv-LV" dirty="0" smtClean="0">
                <a:ea typeface="Calibri"/>
                <a:cs typeface="Times New Roman"/>
              </a:rPr>
              <a:t>domē</a:t>
            </a:r>
            <a:r>
              <a:rPr lang="lv-LV" dirty="0">
                <a:ea typeface="Calibri"/>
                <a:cs typeface="Times New Roman"/>
              </a:rPr>
              <a:t>.</a:t>
            </a:r>
          </a:p>
          <a:p>
            <a:pPr>
              <a:lnSpc>
                <a:spcPct val="115000"/>
              </a:lnSpc>
              <a:spcAft>
                <a:spcPts val="1000"/>
              </a:spcAft>
            </a:pPr>
            <a:r>
              <a:rPr lang="lv-LV" dirty="0">
                <a:ea typeface="Calibri"/>
                <a:cs typeface="Times New Roman"/>
              </a:rPr>
              <a:t>Visi skolotāji dalās pieredzē par redzēto ar skolotājiem, skolēniem.</a:t>
            </a:r>
          </a:p>
          <a:p>
            <a:pPr>
              <a:lnSpc>
                <a:spcPct val="115000"/>
              </a:lnSpc>
              <a:spcAft>
                <a:spcPts val="1000"/>
              </a:spcAft>
            </a:pPr>
            <a:r>
              <a:rPr lang="lv-LV" dirty="0">
                <a:ea typeface="Calibri"/>
                <a:cs typeface="Times New Roman"/>
              </a:rPr>
              <a:t>Foto un video izvieto projekta un skolas </a:t>
            </a:r>
            <a:r>
              <a:rPr lang="lv-LV" dirty="0" err="1">
                <a:ea typeface="Calibri"/>
                <a:cs typeface="Times New Roman"/>
              </a:rPr>
              <a:t>mājaslapā</a:t>
            </a:r>
            <a:r>
              <a:rPr lang="lv-LV" dirty="0">
                <a:ea typeface="Calibri"/>
                <a:cs typeface="Times New Roman"/>
              </a:rPr>
              <a:t>.</a:t>
            </a:r>
          </a:p>
          <a:p>
            <a:pPr>
              <a:lnSpc>
                <a:spcPct val="115000"/>
              </a:lnSpc>
              <a:spcAft>
                <a:spcPts val="1000"/>
              </a:spcAft>
            </a:pPr>
            <a:endParaRPr lang="lv-LV" dirty="0">
              <a:ea typeface="Calibri"/>
              <a:cs typeface="Times New Roman"/>
            </a:endParaRP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5243945"/>
            <a:ext cx="3000375" cy="1524000"/>
          </a:xfrm>
          <a:prstGeom prst="rect">
            <a:avLst/>
          </a:prstGeom>
        </p:spPr>
      </p:pic>
    </p:spTree>
    <p:extLst>
      <p:ext uri="{BB962C8B-B14F-4D97-AF65-F5344CB8AC3E}">
        <p14:creationId xmlns:p14="http://schemas.microsoft.com/office/powerpoint/2010/main" val="7780004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pPr algn="l"/>
            <a:r>
              <a:rPr lang="lv-LV" b="1" dirty="0" smtClean="0"/>
              <a:t>Jūnijs</a:t>
            </a:r>
            <a:endParaRPr lang="lv-LV" b="1" dirty="0"/>
          </a:p>
        </p:txBody>
      </p:sp>
      <p:sp>
        <p:nvSpPr>
          <p:cNvPr id="3" name="Satura vietturis 2"/>
          <p:cNvSpPr>
            <a:spLocks noGrp="1"/>
          </p:cNvSpPr>
          <p:nvPr>
            <p:ph idx="1"/>
          </p:nvPr>
        </p:nvSpPr>
        <p:spPr/>
        <p:txBody>
          <a:bodyPr/>
          <a:lstStyle/>
          <a:p>
            <a:r>
              <a:rPr lang="lv-LV" dirty="0" err="1" smtClean="0"/>
              <a:t>Starpatskaites</a:t>
            </a:r>
            <a:r>
              <a:rPr lang="lv-LV" dirty="0" smtClean="0"/>
              <a:t> izveide, iesniegšana nacionālajā aģentūrā.</a:t>
            </a:r>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5013176"/>
            <a:ext cx="3000375" cy="1524000"/>
          </a:xfrm>
          <a:prstGeom prst="rect">
            <a:avLst/>
          </a:prstGeom>
        </p:spPr>
      </p:pic>
    </p:spTree>
    <p:extLst>
      <p:ext uri="{BB962C8B-B14F-4D97-AF65-F5344CB8AC3E}">
        <p14:creationId xmlns:p14="http://schemas.microsoft.com/office/powerpoint/2010/main" val="2068377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v-LV" dirty="0" smtClean="0"/>
              <a:t>Augusts</a:t>
            </a:r>
            <a:endParaRPr lang="lv-LV" dirty="0"/>
          </a:p>
        </p:txBody>
      </p:sp>
      <p:sp>
        <p:nvSpPr>
          <p:cNvPr id="3" name="Content Placeholder 2"/>
          <p:cNvSpPr>
            <a:spLocks noGrp="1"/>
          </p:cNvSpPr>
          <p:nvPr>
            <p:ph idx="1"/>
          </p:nvPr>
        </p:nvSpPr>
        <p:spPr/>
        <p:txBody>
          <a:bodyPr/>
          <a:lstStyle/>
          <a:p>
            <a:r>
              <a:rPr lang="lv-LV" dirty="0" smtClean="0"/>
              <a:t>Sarakste ar partnevalstu pārstāvjiem, gatavojoties 4. projekta darba tikšanās reizei Polijā.</a:t>
            </a:r>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5013176"/>
            <a:ext cx="3000375" cy="1524000"/>
          </a:xfrm>
          <a:prstGeom prst="rect">
            <a:avLst/>
          </a:prstGeom>
        </p:spPr>
      </p:pic>
    </p:spTree>
    <p:extLst>
      <p:ext uri="{BB962C8B-B14F-4D97-AF65-F5344CB8AC3E}">
        <p14:creationId xmlns:p14="http://schemas.microsoft.com/office/powerpoint/2010/main" val="27695385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v-LV" dirty="0" smtClean="0"/>
              <a:t>Septembris</a:t>
            </a:r>
            <a:endParaRPr lang="lv-LV" dirty="0"/>
          </a:p>
        </p:txBody>
      </p:sp>
      <p:sp>
        <p:nvSpPr>
          <p:cNvPr id="3" name="Content Placeholder 2"/>
          <p:cNvSpPr>
            <a:spLocks noGrp="1"/>
          </p:cNvSpPr>
          <p:nvPr>
            <p:ph idx="1"/>
          </p:nvPr>
        </p:nvSpPr>
        <p:spPr/>
        <p:txBody>
          <a:bodyPr>
            <a:normAutofit fontScale="92500"/>
          </a:bodyPr>
          <a:lstStyle/>
          <a:p>
            <a:r>
              <a:rPr lang="lv-LV" dirty="0" smtClean="0"/>
              <a:t>Dalībvalstis īsteno Ogres sākumskolas piedāvāto inovatīvo materiālu.</a:t>
            </a:r>
          </a:p>
          <a:p>
            <a:r>
              <a:rPr lang="lv-LV" dirty="0" smtClean="0"/>
              <a:t>Skolēni, skolotāji un vecāki tiek iepazīstināti ar Comenius projekta aktivitātēm 2014./2015.māc.g.</a:t>
            </a:r>
          </a:p>
          <a:p>
            <a:r>
              <a:rPr lang="lv-LV" dirty="0" smtClean="0"/>
              <a:t>Skolēnu ‘’Comenius klubiņa’’ sanāksme.</a:t>
            </a:r>
          </a:p>
          <a:p>
            <a:r>
              <a:rPr lang="lv-LV" dirty="0" smtClean="0"/>
              <a:t>Skolēnu komunikācija e-pastā</a:t>
            </a:r>
          </a:p>
          <a:p>
            <a:pPr lvl="0">
              <a:lnSpc>
                <a:spcPct val="115000"/>
              </a:lnSpc>
              <a:spcAft>
                <a:spcPts val="1000"/>
              </a:spcAft>
            </a:pPr>
            <a:r>
              <a:rPr lang="lv-LV" dirty="0">
                <a:solidFill>
                  <a:prstClr val="black"/>
                </a:solidFill>
                <a:ea typeface="Calibri"/>
                <a:cs typeface="Times New Roman"/>
              </a:rPr>
              <a:t>Skolotāji gatavojas vadīt stundas </a:t>
            </a:r>
            <a:r>
              <a:rPr lang="lv-LV" dirty="0" smtClean="0">
                <a:solidFill>
                  <a:prstClr val="black"/>
                </a:solidFill>
                <a:ea typeface="Calibri"/>
                <a:cs typeface="Times New Roman"/>
              </a:rPr>
              <a:t>poļu </a:t>
            </a:r>
            <a:r>
              <a:rPr lang="lv-LV" dirty="0">
                <a:solidFill>
                  <a:prstClr val="black"/>
                </a:solidFill>
                <a:ea typeface="Calibri"/>
                <a:cs typeface="Times New Roman"/>
              </a:rPr>
              <a:t>bērniem. </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9887" y="5733255"/>
            <a:ext cx="2212964" cy="1124045"/>
          </a:xfrm>
          <a:prstGeom prst="rect">
            <a:avLst/>
          </a:prstGeom>
        </p:spPr>
      </p:pic>
    </p:spTree>
    <p:extLst>
      <p:ext uri="{BB962C8B-B14F-4D97-AF65-F5344CB8AC3E}">
        <p14:creationId xmlns:p14="http://schemas.microsoft.com/office/powerpoint/2010/main" val="7286710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v-LV" dirty="0" smtClean="0"/>
              <a:t>Oktobris</a:t>
            </a:r>
            <a:endParaRPr lang="lv-LV" dirty="0"/>
          </a:p>
        </p:txBody>
      </p:sp>
      <p:sp>
        <p:nvSpPr>
          <p:cNvPr id="3" name="Content Placeholder 2"/>
          <p:cNvSpPr>
            <a:spLocks noGrp="1"/>
          </p:cNvSpPr>
          <p:nvPr>
            <p:ph idx="1"/>
          </p:nvPr>
        </p:nvSpPr>
        <p:spPr/>
        <p:txBody>
          <a:bodyPr>
            <a:normAutofit lnSpcReduction="10000"/>
          </a:bodyPr>
          <a:lstStyle/>
          <a:p>
            <a:pPr lvl="0">
              <a:lnSpc>
                <a:spcPct val="115000"/>
              </a:lnSpc>
              <a:spcAft>
                <a:spcPts val="1000"/>
              </a:spcAft>
            </a:pPr>
            <a:r>
              <a:rPr lang="lv-LV" sz="2700" dirty="0" smtClean="0">
                <a:solidFill>
                  <a:prstClr val="black"/>
                </a:solidFill>
                <a:ea typeface="Calibri"/>
                <a:cs typeface="Times New Roman"/>
              </a:rPr>
              <a:t>Skolotāju </a:t>
            </a:r>
            <a:r>
              <a:rPr lang="lv-LV" sz="2700" dirty="0">
                <a:solidFill>
                  <a:prstClr val="black"/>
                </a:solidFill>
                <a:ea typeface="Calibri"/>
                <a:cs typeface="Times New Roman"/>
              </a:rPr>
              <a:t>vizīte </a:t>
            </a:r>
            <a:r>
              <a:rPr lang="lv-LV" sz="2700" dirty="0" smtClean="0">
                <a:solidFill>
                  <a:prstClr val="black"/>
                </a:solidFill>
                <a:ea typeface="Calibri"/>
                <a:cs typeface="Times New Roman"/>
              </a:rPr>
              <a:t>Polijā.</a:t>
            </a:r>
            <a:endParaRPr lang="lv-LV" sz="2700" dirty="0">
              <a:solidFill>
                <a:prstClr val="black"/>
              </a:solidFill>
              <a:ea typeface="Calibri"/>
              <a:cs typeface="Times New Roman"/>
            </a:endParaRPr>
          </a:p>
          <a:p>
            <a:pPr lvl="0">
              <a:lnSpc>
                <a:spcPct val="115000"/>
              </a:lnSpc>
              <a:spcAft>
                <a:spcPts val="1000"/>
              </a:spcAft>
            </a:pPr>
            <a:r>
              <a:rPr lang="lv-LV" sz="2700" dirty="0">
                <a:solidFill>
                  <a:prstClr val="black"/>
                </a:solidFill>
                <a:ea typeface="Calibri"/>
                <a:cs typeface="Times New Roman"/>
              </a:rPr>
              <a:t>Projekta izvērtēšana.</a:t>
            </a:r>
          </a:p>
          <a:p>
            <a:pPr lvl="0">
              <a:lnSpc>
                <a:spcPct val="115000"/>
              </a:lnSpc>
              <a:spcAft>
                <a:spcPts val="1000"/>
              </a:spcAft>
            </a:pPr>
            <a:r>
              <a:rPr lang="lv-LV" sz="2700" dirty="0">
                <a:solidFill>
                  <a:prstClr val="black"/>
                </a:solidFill>
                <a:ea typeface="Calibri"/>
                <a:cs typeface="Times New Roman"/>
              </a:rPr>
              <a:t>Nākamo aktivitāšu plānošana.</a:t>
            </a:r>
          </a:p>
          <a:p>
            <a:pPr lvl="0">
              <a:lnSpc>
                <a:spcPct val="115000"/>
              </a:lnSpc>
              <a:spcAft>
                <a:spcPts val="1000"/>
              </a:spcAft>
            </a:pPr>
            <a:r>
              <a:rPr lang="lv-LV" sz="2700" dirty="0">
                <a:solidFill>
                  <a:prstClr val="black"/>
                </a:solidFill>
                <a:ea typeface="Calibri"/>
                <a:cs typeface="Times New Roman"/>
              </a:rPr>
              <a:t>Iepazīšanās ar </a:t>
            </a:r>
            <a:r>
              <a:rPr lang="lv-LV" sz="2700" dirty="0" smtClean="0">
                <a:solidFill>
                  <a:prstClr val="black"/>
                </a:solidFill>
                <a:ea typeface="Calibri"/>
                <a:cs typeface="Times New Roman"/>
              </a:rPr>
              <a:t>Polijas </a:t>
            </a:r>
            <a:r>
              <a:rPr lang="lv-LV" sz="2700" dirty="0">
                <a:solidFill>
                  <a:prstClr val="black"/>
                </a:solidFill>
                <a:ea typeface="Calibri"/>
                <a:cs typeface="Times New Roman"/>
              </a:rPr>
              <a:t>izglītības sistēmu.</a:t>
            </a:r>
          </a:p>
          <a:p>
            <a:pPr lvl="0">
              <a:lnSpc>
                <a:spcPct val="115000"/>
              </a:lnSpc>
              <a:spcAft>
                <a:spcPts val="1000"/>
              </a:spcAft>
            </a:pPr>
            <a:r>
              <a:rPr lang="lv-LV" sz="2700" dirty="0" smtClean="0">
                <a:solidFill>
                  <a:prstClr val="black"/>
                </a:solidFill>
                <a:ea typeface="Calibri"/>
                <a:cs typeface="Times New Roman"/>
              </a:rPr>
              <a:t>Poļi </a:t>
            </a:r>
            <a:r>
              <a:rPr lang="lv-LV" sz="2700" dirty="0">
                <a:solidFill>
                  <a:prstClr val="black"/>
                </a:solidFill>
                <a:ea typeface="Calibri"/>
                <a:cs typeface="Times New Roman"/>
              </a:rPr>
              <a:t>iepazīstina ar savu inovatīvo mācību materiālu.</a:t>
            </a:r>
          </a:p>
          <a:p>
            <a:pPr lvl="0">
              <a:lnSpc>
                <a:spcPct val="115000"/>
              </a:lnSpc>
              <a:spcAft>
                <a:spcPts val="1000"/>
              </a:spcAft>
            </a:pPr>
            <a:r>
              <a:rPr lang="lv-LV" sz="2700" dirty="0">
                <a:solidFill>
                  <a:prstClr val="black"/>
                </a:solidFill>
                <a:ea typeface="Calibri"/>
                <a:cs typeface="Times New Roman"/>
              </a:rPr>
              <a:t>Skolotāji vada </a:t>
            </a:r>
            <a:r>
              <a:rPr lang="lv-LV" sz="2700" dirty="0" smtClean="0">
                <a:solidFill>
                  <a:prstClr val="black"/>
                </a:solidFill>
                <a:ea typeface="Calibri"/>
                <a:cs typeface="Times New Roman"/>
              </a:rPr>
              <a:t>stundas Poļu </a:t>
            </a:r>
            <a:r>
              <a:rPr lang="lv-LV" sz="2700" dirty="0">
                <a:solidFill>
                  <a:prstClr val="black"/>
                </a:solidFill>
                <a:ea typeface="Calibri"/>
                <a:cs typeface="Times New Roman"/>
              </a:rPr>
              <a:t>bērniem, vēro mācību procesu.</a:t>
            </a:r>
          </a:p>
          <a:p>
            <a:endParaRPr lang="lv-LV" dirty="0"/>
          </a:p>
        </p:txBody>
      </p:sp>
      <p:pic>
        <p:nvPicPr>
          <p:cNvPr id="5"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6176" y="5392412"/>
            <a:ext cx="2679050" cy="1360787"/>
          </a:xfrm>
          <a:prstGeom prst="rect">
            <a:avLst/>
          </a:prstGeom>
        </p:spPr>
      </p:pic>
    </p:spTree>
    <p:extLst>
      <p:ext uri="{BB962C8B-B14F-4D97-AF65-F5344CB8AC3E}">
        <p14:creationId xmlns:p14="http://schemas.microsoft.com/office/powerpoint/2010/main" val="1142633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pPr algn="l">
              <a:lnSpc>
                <a:spcPct val="115000"/>
              </a:lnSpc>
              <a:spcAft>
                <a:spcPts val="1000"/>
              </a:spcAft>
            </a:pPr>
            <a:r>
              <a:rPr lang="lv-LV" b="1" dirty="0">
                <a:ea typeface="Calibri"/>
                <a:cs typeface="Times New Roman"/>
              </a:rPr>
              <a:t>Uzdevumi:</a:t>
            </a:r>
            <a:r>
              <a:rPr lang="lv-LV" dirty="0">
                <a:ea typeface="Calibri"/>
                <a:cs typeface="Times New Roman"/>
              </a:rPr>
              <a:t/>
            </a:r>
            <a:br>
              <a:rPr lang="lv-LV" dirty="0">
                <a:ea typeface="Calibri"/>
                <a:cs typeface="Times New Roman"/>
              </a:rPr>
            </a:br>
            <a:endParaRPr lang="lv-LV" dirty="0"/>
          </a:p>
        </p:txBody>
      </p:sp>
      <p:sp>
        <p:nvSpPr>
          <p:cNvPr id="3" name="Satura vietturis 2"/>
          <p:cNvSpPr>
            <a:spLocks noGrp="1"/>
          </p:cNvSpPr>
          <p:nvPr>
            <p:ph idx="1"/>
          </p:nvPr>
        </p:nvSpPr>
        <p:spPr/>
        <p:txBody>
          <a:bodyPr>
            <a:normAutofit fontScale="92500"/>
          </a:bodyPr>
          <a:lstStyle/>
          <a:p>
            <a:pPr lvl="0">
              <a:lnSpc>
                <a:spcPct val="115000"/>
              </a:lnSpc>
              <a:buBlip>
                <a:blip r:embed="rId2"/>
              </a:buBlip>
            </a:pPr>
            <a:r>
              <a:rPr lang="lv-LV" dirty="0">
                <a:ea typeface="Calibri"/>
                <a:cs typeface="Times New Roman"/>
              </a:rPr>
              <a:t>Uzlabot skolēnu kompetenci dzimtās valodas un angļu valodas lietošanā, veidojot īsus stāstus, komiksus, tekstus un ziņas e-pastā vai telefonā;</a:t>
            </a:r>
          </a:p>
          <a:p>
            <a:pPr lvl="0">
              <a:lnSpc>
                <a:spcPct val="115000"/>
              </a:lnSpc>
              <a:spcAft>
                <a:spcPts val="1000"/>
              </a:spcAft>
              <a:buBlip>
                <a:blip r:embed="rId2"/>
              </a:buBlip>
            </a:pPr>
            <a:r>
              <a:rPr lang="lv-LV" dirty="0">
                <a:ea typeface="Calibri"/>
                <a:cs typeface="Times New Roman"/>
              </a:rPr>
              <a:t>Uzlabot viņu spējas matemātikā un IT, izstrādājot aptaujas, apkopojot rezultātus,  veidojot diagrammas, </a:t>
            </a:r>
            <a:r>
              <a:rPr lang="lv-LV" dirty="0" err="1">
                <a:ea typeface="Calibri"/>
                <a:cs typeface="Times New Roman"/>
              </a:rPr>
              <a:t>power</a:t>
            </a:r>
            <a:r>
              <a:rPr lang="lv-LV" dirty="0">
                <a:ea typeface="Calibri"/>
                <a:cs typeface="Times New Roman"/>
              </a:rPr>
              <a:t> </a:t>
            </a:r>
            <a:r>
              <a:rPr lang="lv-LV" dirty="0" err="1">
                <a:ea typeface="Calibri"/>
                <a:cs typeface="Times New Roman"/>
              </a:rPr>
              <a:t>point</a:t>
            </a:r>
            <a:r>
              <a:rPr lang="lv-LV" dirty="0">
                <a:ea typeface="Calibri"/>
                <a:cs typeface="Times New Roman"/>
              </a:rPr>
              <a:t> prezentācijas, sazinoties ar e-pasta un telefona starpniecību;</a:t>
            </a:r>
          </a:p>
          <a:p>
            <a:endParaRPr lang="lv-LV" dirty="0"/>
          </a:p>
        </p:txBody>
      </p:sp>
      <p:pic>
        <p:nvPicPr>
          <p:cNvPr id="4" name="Attēls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4128" y="5363198"/>
            <a:ext cx="3000375" cy="1524000"/>
          </a:xfrm>
          <a:prstGeom prst="rect">
            <a:avLst/>
          </a:prstGeom>
        </p:spPr>
      </p:pic>
    </p:spTree>
    <p:extLst>
      <p:ext uri="{BB962C8B-B14F-4D97-AF65-F5344CB8AC3E}">
        <p14:creationId xmlns:p14="http://schemas.microsoft.com/office/powerpoint/2010/main" val="38557991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v-LV" dirty="0" smtClean="0"/>
              <a:t>Novembris</a:t>
            </a:r>
            <a:endParaRPr lang="lv-LV" dirty="0"/>
          </a:p>
        </p:txBody>
      </p:sp>
      <p:sp>
        <p:nvSpPr>
          <p:cNvPr id="3" name="Content Placeholder 2"/>
          <p:cNvSpPr>
            <a:spLocks noGrp="1"/>
          </p:cNvSpPr>
          <p:nvPr>
            <p:ph idx="1"/>
          </p:nvPr>
        </p:nvSpPr>
        <p:spPr/>
        <p:txBody>
          <a:bodyPr/>
          <a:lstStyle/>
          <a:p>
            <a:pPr lvl="0"/>
            <a:r>
              <a:rPr lang="lv-LV" sz="2800" dirty="0">
                <a:solidFill>
                  <a:prstClr val="black"/>
                </a:solidFill>
              </a:rPr>
              <a:t>Skolēnu ‘’Comenius klubiņa’’ sanāksme</a:t>
            </a:r>
            <a:r>
              <a:rPr lang="lv-LV" sz="2800" dirty="0" smtClean="0">
                <a:solidFill>
                  <a:prstClr val="black"/>
                </a:solidFill>
              </a:rPr>
              <a:t>.</a:t>
            </a:r>
            <a:endParaRPr lang="lv-LV" sz="2800" dirty="0">
              <a:solidFill>
                <a:prstClr val="black"/>
              </a:solidFill>
            </a:endParaRPr>
          </a:p>
          <a:p>
            <a:pPr lvl="0"/>
            <a:r>
              <a:rPr lang="lv-LV" sz="2800" dirty="0">
                <a:solidFill>
                  <a:prstClr val="black"/>
                </a:solidFill>
              </a:rPr>
              <a:t>Dalībvalstis īsteno </a:t>
            </a:r>
            <a:r>
              <a:rPr lang="lv-LV" sz="2800" dirty="0" smtClean="0">
                <a:solidFill>
                  <a:prstClr val="black"/>
                </a:solidFill>
              </a:rPr>
              <a:t>poļu piedāvāto </a:t>
            </a:r>
            <a:r>
              <a:rPr lang="lv-LV" sz="2800" dirty="0">
                <a:solidFill>
                  <a:prstClr val="black"/>
                </a:solidFill>
              </a:rPr>
              <a:t>inovatīvo materiālu.</a:t>
            </a:r>
          </a:p>
          <a:p>
            <a:r>
              <a:rPr lang="lv-LV" sz="2800" dirty="0" smtClean="0"/>
              <a:t>Zīmējumu izstāde. </a:t>
            </a:r>
            <a:r>
              <a:rPr lang="lv-LV" sz="2800" dirty="0" smtClean="0">
                <a:solidFill>
                  <a:prstClr val="black"/>
                </a:solidFill>
              </a:rPr>
              <a:t>Tēma- </a:t>
            </a:r>
            <a:r>
              <a:rPr lang="lv-LV" sz="2800" dirty="0">
                <a:solidFill>
                  <a:prstClr val="black"/>
                </a:solidFill>
              </a:rPr>
              <a:t>‘’Demokrātija</a:t>
            </a:r>
            <a:r>
              <a:rPr lang="lv-LV" sz="2800" dirty="0" smtClean="0">
                <a:solidFill>
                  <a:prstClr val="black"/>
                </a:solidFill>
              </a:rPr>
              <a:t>’’</a:t>
            </a:r>
          </a:p>
          <a:p>
            <a:r>
              <a:rPr lang="lv-LV" sz="2800" dirty="0" smtClean="0">
                <a:solidFill>
                  <a:prstClr val="black"/>
                </a:solidFill>
              </a:rPr>
              <a:t>Ziemassvētku eglītes rotājumu pagatavošana. </a:t>
            </a:r>
          </a:p>
          <a:p>
            <a:pPr marL="0" lvl="0" indent="0">
              <a:buNone/>
            </a:pPr>
            <a:r>
              <a:rPr lang="lv-LV" sz="2800" dirty="0">
                <a:solidFill>
                  <a:prstClr val="black"/>
                </a:solidFill>
              </a:rPr>
              <a:t>Tēma- ‘’Demokrātija</a:t>
            </a:r>
            <a:r>
              <a:rPr lang="lv-LV" sz="2800" dirty="0" smtClean="0">
                <a:solidFill>
                  <a:prstClr val="black"/>
                </a:solidFill>
              </a:rPr>
              <a:t>’’.</a:t>
            </a:r>
            <a:endParaRPr lang="lv-LV" sz="2800" dirty="0">
              <a:solidFill>
                <a:prstClr val="black"/>
              </a:solidFill>
            </a:endParaRPr>
          </a:p>
          <a:p>
            <a:pPr marL="0" indent="0">
              <a:buNone/>
            </a:pPr>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5013176"/>
            <a:ext cx="3000375" cy="1524000"/>
          </a:xfrm>
          <a:prstGeom prst="rect">
            <a:avLst/>
          </a:prstGeom>
        </p:spPr>
      </p:pic>
    </p:spTree>
    <p:extLst>
      <p:ext uri="{BB962C8B-B14F-4D97-AF65-F5344CB8AC3E}">
        <p14:creationId xmlns:p14="http://schemas.microsoft.com/office/powerpoint/2010/main" val="11556802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v-LV" dirty="0" smtClean="0"/>
              <a:t>Decembris</a:t>
            </a:r>
            <a:endParaRPr lang="lv-LV" dirty="0"/>
          </a:p>
        </p:txBody>
      </p:sp>
      <p:sp>
        <p:nvSpPr>
          <p:cNvPr id="3" name="Content Placeholder 2"/>
          <p:cNvSpPr>
            <a:spLocks noGrp="1"/>
          </p:cNvSpPr>
          <p:nvPr>
            <p:ph idx="1"/>
          </p:nvPr>
        </p:nvSpPr>
        <p:spPr/>
        <p:txBody>
          <a:bodyPr/>
          <a:lstStyle/>
          <a:p>
            <a:pPr lvl="0"/>
            <a:r>
              <a:rPr lang="lv-LV" dirty="0">
                <a:solidFill>
                  <a:prstClr val="black"/>
                </a:solidFill>
              </a:rPr>
              <a:t>Skolēnu ‘’Comenius klubiņa’’ sanāksme.</a:t>
            </a:r>
          </a:p>
          <a:p>
            <a:pPr marL="0" lvl="0" indent="0">
              <a:lnSpc>
                <a:spcPct val="115000"/>
              </a:lnSpc>
              <a:spcAft>
                <a:spcPts val="1000"/>
              </a:spcAft>
              <a:buNone/>
            </a:pPr>
            <a:r>
              <a:rPr lang="lv-LV" sz="2500" b="1" dirty="0" smtClean="0">
                <a:solidFill>
                  <a:prstClr val="black"/>
                </a:solidFill>
                <a:ea typeface="Calibri"/>
                <a:cs typeface="Times New Roman"/>
              </a:rPr>
              <a:t>   </a:t>
            </a:r>
          </a:p>
          <a:p>
            <a:pPr lvl="0">
              <a:lnSpc>
                <a:spcPct val="115000"/>
              </a:lnSpc>
              <a:spcAft>
                <a:spcPts val="1000"/>
              </a:spcAft>
            </a:pPr>
            <a:r>
              <a:rPr lang="lv-LV" sz="2500" b="1" dirty="0" smtClean="0">
                <a:solidFill>
                  <a:prstClr val="black"/>
                </a:solidFill>
                <a:ea typeface="Calibri"/>
                <a:cs typeface="Times New Roman"/>
              </a:rPr>
              <a:t>Skolēnu balss.</a:t>
            </a:r>
            <a:br>
              <a:rPr lang="lv-LV" sz="2500" b="1" dirty="0" smtClean="0">
                <a:solidFill>
                  <a:prstClr val="black"/>
                </a:solidFill>
                <a:ea typeface="Calibri"/>
                <a:cs typeface="Times New Roman"/>
              </a:rPr>
            </a:br>
            <a:r>
              <a:rPr lang="lv-LV" dirty="0" smtClean="0"/>
              <a:t>Skolēnu parlamenta tikšanās, bukleta izveide angļu valodā par visu partnerskolu skolēniem svarīgiem jautājumiem. </a:t>
            </a:r>
          </a:p>
          <a:p>
            <a:pPr lvl="0">
              <a:lnSpc>
                <a:spcPct val="115000"/>
              </a:lnSpc>
              <a:spcAft>
                <a:spcPts val="1000"/>
              </a:spcAft>
            </a:pPr>
            <a:r>
              <a:rPr lang="lv-LV" dirty="0" smtClean="0"/>
              <a:t>Ziemassvētku rotājumi.</a:t>
            </a:r>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5013176"/>
            <a:ext cx="3000375" cy="1524000"/>
          </a:xfrm>
          <a:prstGeom prst="rect">
            <a:avLst/>
          </a:prstGeom>
        </p:spPr>
      </p:pic>
    </p:spTree>
    <p:extLst>
      <p:ext uri="{BB962C8B-B14F-4D97-AF65-F5344CB8AC3E}">
        <p14:creationId xmlns:p14="http://schemas.microsoft.com/office/powerpoint/2010/main" val="13046535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v-LV" dirty="0" smtClean="0"/>
              <a:t>Janvāris</a:t>
            </a:r>
            <a:endParaRPr lang="lv-LV" dirty="0"/>
          </a:p>
        </p:txBody>
      </p:sp>
      <p:sp>
        <p:nvSpPr>
          <p:cNvPr id="3" name="Content Placeholder 2"/>
          <p:cNvSpPr>
            <a:spLocks noGrp="1"/>
          </p:cNvSpPr>
          <p:nvPr>
            <p:ph idx="1"/>
          </p:nvPr>
        </p:nvSpPr>
        <p:spPr/>
        <p:txBody>
          <a:bodyPr>
            <a:normAutofit/>
          </a:bodyPr>
          <a:lstStyle/>
          <a:p>
            <a:pPr lvl="0"/>
            <a:r>
              <a:rPr lang="lv-LV" sz="2800" dirty="0">
                <a:solidFill>
                  <a:prstClr val="black"/>
                </a:solidFill>
              </a:rPr>
              <a:t>Skolēnu ‘’Comenius klubiņa’’ sanāksme</a:t>
            </a:r>
            <a:r>
              <a:rPr lang="lv-LV" sz="2800" dirty="0" smtClean="0">
                <a:solidFill>
                  <a:prstClr val="black"/>
                </a:solidFill>
              </a:rPr>
              <a:t>.</a:t>
            </a:r>
          </a:p>
          <a:p>
            <a:pPr lvl="0"/>
            <a:r>
              <a:rPr lang="lv-LV" sz="2800" dirty="0" smtClean="0">
                <a:solidFill>
                  <a:prstClr val="black"/>
                </a:solidFill>
              </a:rPr>
              <a:t>Komiksa izveide- ‘’Vientuļš bērns, kurš atrod vēstuļu draugu’’.</a:t>
            </a:r>
            <a:endParaRPr lang="lv-LV" sz="2800" dirty="0">
              <a:solidFill>
                <a:prstClr val="black"/>
              </a:solidFill>
            </a:endParaRPr>
          </a:p>
          <a:p>
            <a:pPr marL="0" indent="0">
              <a:buNone/>
            </a:pPr>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5013176"/>
            <a:ext cx="3000375" cy="1524000"/>
          </a:xfrm>
          <a:prstGeom prst="rect">
            <a:avLst/>
          </a:prstGeom>
        </p:spPr>
      </p:pic>
    </p:spTree>
    <p:extLst>
      <p:ext uri="{BB962C8B-B14F-4D97-AF65-F5344CB8AC3E}">
        <p14:creationId xmlns:p14="http://schemas.microsoft.com/office/powerpoint/2010/main" val="30075207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v-LV" dirty="0" smtClean="0"/>
              <a:t>Februāris</a:t>
            </a:r>
            <a:endParaRPr lang="lv-LV" dirty="0"/>
          </a:p>
        </p:txBody>
      </p:sp>
      <p:sp>
        <p:nvSpPr>
          <p:cNvPr id="3" name="Content Placeholder 2"/>
          <p:cNvSpPr>
            <a:spLocks noGrp="1"/>
          </p:cNvSpPr>
          <p:nvPr>
            <p:ph idx="1"/>
          </p:nvPr>
        </p:nvSpPr>
        <p:spPr/>
        <p:txBody>
          <a:bodyPr>
            <a:normAutofit fontScale="92500" lnSpcReduction="10000"/>
          </a:bodyPr>
          <a:lstStyle/>
          <a:p>
            <a:pPr lvl="0"/>
            <a:r>
              <a:rPr lang="lv-LV" sz="2600" dirty="0">
                <a:solidFill>
                  <a:prstClr val="black"/>
                </a:solidFill>
              </a:rPr>
              <a:t>Plakāta izveide par tēmu ‘’Cīņa pret vardarbību’’.</a:t>
            </a:r>
          </a:p>
          <a:p>
            <a:pPr lvl="0"/>
            <a:r>
              <a:rPr lang="lv-LV" sz="2600" dirty="0">
                <a:solidFill>
                  <a:prstClr val="black"/>
                </a:solidFill>
              </a:rPr>
              <a:t>Video materiāla izveide ‘’Cīņa pret vardarbību</a:t>
            </a:r>
            <a:r>
              <a:rPr lang="lv-LV" sz="2600" dirty="0" smtClean="0">
                <a:solidFill>
                  <a:prstClr val="black"/>
                </a:solidFill>
              </a:rPr>
              <a:t>’’.</a:t>
            </a:r>
            <a:endParaRPr lang="lv-LV" sz="2600" dirty="0" smtClean="0">
              <a:solidFill>
                <a:prstClr val="black"/>
              </a:solidFill>
              <a:ea typeface="Calibri"/>
              <a:cs typeface="Times New Roman"/>
            </a:endParaRPr>
          </a:p>
          <a:p>
            <a:pPr lvl="0">
              <a:lnSpc>
                <a:spcPct val="115000"/>
              </a:lnSpc>
              <a:spcAft>
                <a:spcPts val="1000"/>
              </a:spcAft>
            </a:pPr>
            <a:r>
              <a:rPr lang="lv-LV" sz="2600" dirty="0" smtClean="0">
                <a:solidFill>
                  <a:prstClr val="black"/>
                </a:solidFill>
                <a:ea typeface="Calibri"/>
                <a:cs typeface="Times New Roman"/>
              </a:rPr>
              <a:t>Skolotāju vizīte Itālijā</a:t>
            </a:r>
            <a:r>
              <a:rPr lang="lv-LV" sz="2600" dirty="0">
                <a:solidFill>
                  <a:prstClr val="black"/>
                </a:solidFill>
                <a:ea typeface="Calibri"/>
                <a:cs typeface="Times New Roman"/>
              </a:rPr>
              <a:t>.</a:t>
            </a:r>
          </a:p>
          <a:p>
            <a:pPr lvl="0">
              <a:lnSpc>
                <a:spcPct val="115000"/>
              </a:lnSpc>
              <a:spcAft>
                <a:spcPts val="1000"/>
              </a:spcAft>
            </a:pPr>
            <a:r>
              <a:rPr lang="lv-LV" sz="2600" dirty="0">
                <a:solidFill>
                  <a:prstClr val="black"/>
                </a:solidFill>
                <a:ea typeface="Calibri"/>
                <a:cs typeface="Times New Roman"/>
              </a:rPr>
              <a:t>Projekta izvērtēšana.</a:t>
            </a:r>
          </a:p>
          <a:p>
            <a:pPr lvl="0">
              <a:lnSpc>
                <a:spcPct val="115000"/>
              </a:lnSpc>
              <a:spcAft>
                <a:spcPts val="1000"/>
              </a:spcAft>
            </a:pPr>
            <a:r>
              <a:rPr lang="lv-LV" sz="2600" dirty="0">
                <a:solidFill>
                  <a:prstClr val="black"/>
                </a:solidFill>
                <a:ea typeface="Calibri"/>
                <a:cs typeface="Times New Roman"/>
              </a:rPr>
              <a:t>Nākamo aktivitāšu plānošana.</a:t>
            </a:r>
          </a:p>
          <a:p>
            <a:pPr lvl="0">
              <a:lnSpc>
                <a:spcPct val="115000"/>
              </a:lnSpc>
              <a:spcAft>
                <a:spcPts val="1000"/>
              </a:spcAft>
            </a:pPr>
            <a:r>
              <a:rPr lang="lv-LV" sz="2600" dirty="0">
                <a:solidFill>
                  <a:prstClr val="black"/>
                </a:solidFill>
                <a:ea typeface="Calibri"/>
                <a:cs typeface="Times New Roman"/>
              </a:rPr>
              <a:t>Iepazīšanās ar </a:t>
            </a:r>
            <a:r>
              <a:rPr lang="lv-LV" sz="2600" dirty="0" smtClean="0">
                <a:solidFill>
                  <a:prstClr val="black"/>
                </a:solidFill>
                <a:ea typeface="Calibri"/>
                <a:cs typeface="Times New Roman"/>
              </a:rPr>
              <a:t>Itālijas </a:t>
            </a:r>
            <a:r>
              <a:rPr lang="lv-LV" sz="2600" dirty="0">
                <a:solidFill>
                  <a:prstClr val="black"/>
                </a:solidFill>
                <a:ea typeface="Calibri"/>
                <a:cs typeface="Times New Roman"/>
              </a:rPr>
              <a:t>izglītības sistēmu.</a:t>
            </a:r>
          </a:p>
          <a:p>
            <a:pPr lvl="0">
              <a:lnSpc>
                <a:spcPct val="115000"/>
              </a:lnSpc>
              <a:spcAft>
                <a:spcPts val="1000"/>
              </a:spcAft>
            </a:pPr>
            <a:r>
              <a:rPr lang="lv-LV" sz="2600" dirty="0" smtClean="0">
                <a:solidFill>
                  <a:prstClr val="black"/>
                </a:solidFill>
                <a:ea typeface="Calibri"/>
                <a:cs typeface="Times New Roman"/>
              </a:rPr>
              <a:t>Itāļi </a:t>
            </a:r>
            <a:r>
              <a:rPr lang="lv-LV" sz="2600" dirty="0">
                <a:solidFill>
                  <a:prstClr val="black"/>
                </a:solidFill>
                <a:ea typeface="Calibri"/>
                <a:cs typeface="Times New Roman"/>
              </a:rPr>
              <a:t>iepazīstina ar savu inovatīvo mācību materiālu.</a:t>
            </a:r>
          </a:p>
          <a:p>
            <a:pPr lvl="0">
              <a:lnSpc>
                <a:spcPct val="115000"/>
              </a:lnSpc>
              <a:spcAft>
                <a:spcPts val="1000"/>
              </a:spcAft>
            </a:pPr>
            <a:r>
              <a:rPr lang="lv-LV" sz="2600" dirty="0">
                <a:solidFill>
                  <a:prstClr val="black"/>
                </a:solidFill>
                <a:ea typeface="Calibri"/>
                <a:cs typeface="Times New Roman"/>
              </a:rPr>
              <a:t>Skolotāji vada stundas </a:t>
            </a:r>
            <a:r>
              <a:rPr lang="lv-LV" sz="2600" dirty="0" smtClean="0">
                <a:solidFill>
                  <a:prstClr val="black"/>
                </a:solidFill>
                <a:ea typeface="Calibri"/>
                <a:cs typeface="Times New Roman"/>
              </a:rPr>
              <a:t>itāļu </a:t>
            </a:r>
            <a:r>
              <a:rPr lang="lv-LV" sz="2600" dirty="0">
                <a:solidFill>
                  <a:prstClr val="black"/>
                </a:solidFill>
                <a:ea typeface="Calibri"/>
                <a:cs typeface="Times New Roman"/>
              </a:rPr>
              <a:t>bērniem, vēro mācību procesu</a:t>
            </a:r>
            <a:r>
              <a:rPr lang="lv-LV" sz="2700" dirty="0">
                <a:solidFill>
                  <a:prstClr val="black"/>
                </a:solidFill>
                <a:ea typeface="Calibri"/>
                <a:cs typeface="Times New Roman"/>
              </a:rPr>
              <a:t>.</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67941" y="5733256"/>
            <a:ext cx="1899499" cy="964825"/>
          </a:xfrm>
          <a:prstGeom prst="rect">
            <a:avLst/>
          </a:prstGeom>
        </p:spPr>
      </p:pic>
    </p:spTree>
    <p:extLst>
      <p:ext uri="{BB962C8B-B14F-4D97-AF65-F5344CB8AC3E}">
        <p14:creationId xmlns:p14="http://schemas.microsoft.com/office/powerpoint/2010/main" val="9319027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v-LV" dirty="0" smtClean="0"/>
              <a:t>Marts</a:t>
            </a:r>
            <a:endParaRPr lang="lv-LV" dirty="0"/>
          </a:p>
        </p:txBody>
      </p:sp>
      <p:sp>
        <p:nvSpPr>
          <p:cNvPr id="3" name="Content Placeholder 2"/>
          <p:cNvSpPr>
            <a:spLocks noGrp="1"/>
          </p:cNvSpPr>
          <p:nvPr>
            <p:ph idx="1"/>
          </p:nvPr>
        </p:nvSpPr>
        <p:spPr/>
        <p:txBody>
          <a:bodyPr>
            <a:normAutofit/>
          </a:bodyPr>
          <a:lstStyle/>
          <a:p>
            <a:pPr lvl="0"/>
            <a:r>
              <a:rPr lang="lv-LV" sz="2800" dirty="0" smtClean="0">
                <a:solidFill>
                  <a:prstClr val="black"/>
                </a:solidFill>
              </a:rPr>
              <a:t>Radio </a:t>
            </a:r>
            <a:r>
              <a:rPr lang="lv-LV" sz="2800" dirty="0">
                <a:solidFill>
                  <a:prstClr val="black"/>
                </a:solidFill>
              </a:rPr>
              <a:t>programmas izveide ‘’Cīņa pret vardarbību</a:t>
            </a:r>
            <a:r>
              <a:rPr lang="lv-LV" sz="2800" dirty="0" smtClean="0">
                <a:solidFill>
                  <a:prstClr val="black"/>
                </a:solidFill>
              </a:rPr>
              <a:t>’’.</a:t>
            </a:r>
          </a:p>
          <a:p>
            <a:pPr lvl="0"/>
            <a:r>
              <a:rPr lang="lv-LV" sz="2800" dirty="0" smtClean="0">
                <a:solidFill>
                  <a:prstClr val="black"/>
                </a:solidFill>
              </a:rPr>
              <a:t>Pasākums </a:t>
            </a:r>
            <a:r>
              <a:rPr lang="lv-LV" sz="2800" dirty="0">
                <a:solidFill>
                  <a:prstClr val="black"/>
                </a:solidFill>
              </a:rPr>
              <a:t>‘’Cīņa pret vardarbību</a:t>
            </a:r>
            <a:r>
              <a:rPr lang="lv-LV" sz="2800" dirty="0" smtClean="0">
                <a:solidFill>
                  <a:prstClr val="black"/>
                </a:solidFill>
              </a:rPr>
              <a:t>’’.</a:t>
            </a:r>
            <a:endParaRPr lang="lv-LV" sz="2800" dirty="0">
              <a:solidFill>
                <a:prstClr val="black"/>
              </a:solidFill>
            </a:endParaRPr>
          </a:p>
          <a:p>
            <a:pPr lvl="0"/>
            <a:endParaRPr lang="lv-LV" sz="2800" dirty="0" smtClean="0">
              <a:solidFill>
                <a:prstClr val="black"/>
              </a:solidFill>
            </a:endParaRPr>
          </a:p>
          <a:p>
            <a:pPr lvl="0"/>
            <a:r>
              <a:rPr lang="lv-LV" sz="2800" dirty="0" smtClean="0">
                <a:solidFill>
                  <a:prstClr val="black"/>
                </a:solidFill>
              </a:rPr>
              <a:t>Skolēnu </a:t>
            </a:r>
            <a:r>
              <a:rPr lang="lv-LV" sz="2800" dirty="0">
                <a:solidFill>
                  <a:prstClr val="black"/>
                </a:solidFill>
              </a:rPr>
              <a:t>‘’Comenius klubiņa’’ sanāksme</a:t>
            </a:r>
            <a:r>
              <a:rPr lang="lv-LV" sz="2800" dirty="0" smtClean="0">
                <a:solidFill>
                  <a:prstClr val="black"/>
                </a:solidFill>
              </a:rPr>
              <a:t>.</a:t>
            </a:r>
            <a:endParaRPr lang="lv-LV" sz="2800" dirty="0">
              <a:solidFill>
                <a:prstClr val="black"/>
              </a:solidFill>
            </a:endParaRPr>
          </a:p>
          <a:p>
            <a:pPr lvl="0"/>
            <a:r>
              <a:rPr lang="lv-LV" sz="2800" dirty="0">
                <a:solidFill>
                  <a:prstClr val="black"/>
                </a:solidFill>
              </a:rPr>
              <a:t>Dalībvalstis īsteno </a:t>
            </a:r>
            <a:r>
              <a:rPr lang="lv-LV" sz="2800" dirty="0" smtClean="0">
                <a:solidFill>
                  <a:prstClr val="black"/>
                </a:solidFill>
              </a:rPr>
              <a:t>itāļu </a:t>
            </a:r>
            <a:r>
              <a:rPr lang="lv-LV" sz="2800" dirty="0">
                <a:solidFill>
                  <a:prstClr val="black"/>
                </a:solidFill>
              </a:rPr>
              <a:t>piedāvāto inovatīvo materiālu</a:t>
            </a:r>
            <a:r>
              <a:rPr lang="lv-LV" sz="2800" dirty="0" smtClean="0">
                <a:solidFill>
                  <a:prstClr val="black"/>
                </a:solidFill>
              </a:rPr>
              <a:t>.</a:t>
            </a:r>
          </a:p>
          <a:p>
            <a:pPr lvl="0"/>
            <a:r>
              <a:rPr lang="lv-LV" sz="2800" dirty="0" smtClean="0">
                <a:solidFill>
                  <a:prstClr val="black"/>
                </a:solidFill>
              </a:rPr>
              <a:t>Īso stāstu izveide, apkopošana ‘’Skolas dzīve’’</a:t>
            </a:r>
            <a:endParaRPr lang="lv-LV" sz="2800" dirty="0">
              <a:solidFill>
                <a:prstClr val="black"/>
              </a:solidFill>
            </a:endParaRPr>
          </a:p>
          <a:p>
            <a:endParaRPr lang="lv-LV" sz="2800" dirty="0"/>
          </a:p>
        </p:txBody>
      </p:sp>
      <p:pic>
        <p:nvPicPr>
          <p:cNvPr id="5"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2280" y="5877272"/>
            <a:ext cx="1632223" cy="829066"/>
          </a:xfrm>
          <a:prstGeom prst="rect">
            <a:avLst/>
          </a:prstGeom>
        </p:spPr>
      </p:pic>
    </p:spTree>
    <p:extLst>
      <p:ext uri="{BB962C8B-B14F-4D97-AF65-F5344CB8AC3E}">
        <p14:creationId xmlns:p14="http://schemas.microsoft.com/office/powerpoint/2010/main" val="7296211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v-LV" dirty="0" smtClean="0"/>
              <a:t>Aprīlis</a:t>
            </a:r>
            <a:endParaRPr lang="lv-LV" dirty="0"/>
          </a:p>
        </p:txBody>
      </p:sp>
      <p:sp>
        <p:nvSpPr>
          <p:cNvPr id="3" name="Content Placeholder 2"/>
          <p:cNvSpPr>
            <a:spLocks noGrp="1"/>
          </p:cNvSpPr>
          <p:nvPr>
            <p:ph idx="1"/>
          </p:nvPr>
        </p:nvSpPr>
        <p:spPr/>
        <p:txBody>
          <a:bodyPr/>
          <a:lstStyle/>
          <a:p>
            <a:pPr lvl="0"/>
            <a:r>
              <a:rPr lang="lv-LV" sz="2800" dirty="0">
                <a:solidFill>
                  <a:prstClr val="black"/>
                </a:solidFill>
              </a:rPr>
              <a:t>Skolēnu ‘’Comenius klubiņa’’ sanāksme.</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5013176"/>
            <a:ext cx="3000375" cy="1524000"/>
          </a:xfrm>
          <a:prstGeom prst="rect">
            <a:avLst/>
          </a:prstGeom>
        </p:spPr>
      </p:pic>
    </p:spTree>
    <p:extLst>
      <p:ext uri="{BB962C8B-B14F-4D97-AF65-F5344CB8AC3E}">
        <p14:creationId xmlns:p14="http://schemas.microsoft.com/office/powerpoint/2010/main" val="1509678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v-LV" dirty="0" smtClean="0"/>
              <a:t>Maijs</a:t>
            </a:r>
            <a:endParaRPr lang="lv-LV" dirty="0"/>
          </a:p>
        </p:txBody>
      </p:sp>
      <p:sp>
        <p:nvSpPr>
          <p:cNvPr id="3" name="Content Placeholder 2"/>
          <p:cNvSpPr>
            <a:spLocks noGrp="1"/>
          </p:cNvSpPr>
          <p:nvPr>
            <p:ph idx="1"/>
          </p:nvPr>
        </p:nvSpPr>
        <p:spPr/>
        <p:txBody>
          <a:bodyPr>
            <a:normAutofit fontScale="92500"/>
          </a:bodyPr>
          <a:lstStyle/>
          <a:p>
            <a:pPr lvl="0">
              <a:lnSpc>
                <a:spcPct val="115000"/>
              </a:lnSpc>
              <a:spcAft>
                <a:spcPts val="1000"/>
              </a:spcAft>
            </a:pPr>
            <a:r>
              <a:rPr lang="lv-LV" sz="2600" dirty="0" smtClean="0">
                <a:solidFill>
                  <a:prstClr val="black"/>
                </a:solidFill>
                <a:ea typeface="Calibri"/>
                <a:cs typeface="Times New Roman"/>
              </a:rPr>
              <a:t>Skolēnu telekomunikācija.</a:t>
            </a:r>
          </a:p>
          <a:p>
            <a:pPr lvl="0">
              <a:lnSpc>
                <a:spcPct val="115000"/>
              </a:lnSpc>
              <a:spcAft>
                <a:spcPts val="1000"/>
              </a:spcAft>
            </a:pPr>
            <a:r>
              <a:rPr lang="lv-LV" sz="2600" dirty="0" smtClean="0">
                <a:solidFill>
                  <a:prstClr val="black"/>
                </a:solidFill>
                <a:ea typeface="Calibri"/>
                <a:cs typeface="Times New Roman"/>
              </a:rPr>
              <a:t>Skolotāju </a:t>
            </a:r>
            <a:r>
              <a:rPr lang="lv-LV" sz="2600" dirty="0">
                <a:solidFill>
                  <a:prstClr val="black"/>
                </a:solidFill>
                <a:ea typeface="Calibri"/>
                <a:cs typeface="Times New Roman"/>
              </a:rPr>
              <a:t>un skolēnu vizīte </a:t>
            </a:r>
            <a:r>
              <a:rPr lang="lv-LV" sz="2600" dirty="0" smtClean="0">
                <a:solidFill>
                  <a:prstClr val="black"/>
                </a:solidFill>
                <a:ea typeface="Calibri"/>
                <a:cs typeface="Times New Roman"/>
              </a:rPr>
              <a:t>Turcijā</a:t>
            </a:r>
            <a:r>
              <a:rPr lang="lv-LV" sz="2600" dirty="0">
                <a:solidFill>
                  <a:prstClr val="black"/>
                </a:solidFill>
                <a:ea typeface="Calibri"/>
                <a:cs typeface="Times New Roman"/>
              </a:rPr>
              <a:t>.</a:t>
            </a:r>
          </a:p>
          <a:p>
            <a:pPr lvl="0">
              <a:lnSpc>
                <a:spcPct val="115000"/>
              </a:lnSpc>
              <a:spcAft>
                <a:spcPts val="1000"/>
              </a:spcAft>
            </a:pPr>
            <a:r>
              <a:rPr lang="lv-LV" sz="2600" dirty="0">
                <a:solidFill>
                  <a:prstClr val="black"/>
                </a:solidFill>
                <a:ea typeface="Calibri"/>
                <a:cs typeface="Times New Roman"/>
              </a:rPr>
              <a:t>Projekta izvērtēšana.</a:t>
            </a:r>
          </a:p>
          <a:p>
            <a:pPr lvl="0">
              <a:lnSpc>
                <a:spcPct val="115000"/>
              </a:lnSpc>
              <a:spcAft>
                <a:spcPts val="1000"/>
              </a:spcAft>
            </a:pPr>
            <a:r>
              <a:rPr lang="lv-LV" sz="2600" dirty="0" smtClean="0">
                <a:solidFill>
                  <a:prstClr val="black"/>
                </a:solidFill>
                <a:ea typeface="Calibri"/>
                <a:cs typeface="Times New Roman"/>
              </a:rPr>
              <a:t>Iepazīšanās </a:t>
            </a:r>
            <a:r>
              <a:rPr lang="lv-LV" sz="2600" dirty="0">
                <a:solidFill>
                  <a:prstClr val="black"/>
                </a:solidFill>
                <a:ea typeface="Calibri"/>
                <a:cs typeface="Times New Roman"/>
              </a:rPr>
              <a:t>ar </a:t>
            </a:r>
            <a:r>
              <a:rPr lang="lv-LV" sz="2600" dirty="0" smtClean="0">
                <a:solidFill>
                  <a:prstClr val="black"/>
                </a:solidFill>
                <a:ea typeface="Calibri"/>
                <a:cs typeface="Times New Roman"/>
              </a:rPr>
              <a:t>Turcijas </a:t>
            </a:r>
            <a:r>
              <a:rPr lang="lv-LV" sz="2600" dirty="0">
                <a:solidFill>
                  <a:prstClr val="black"/>
                </a:solidFill>
                <a:ea typeface="Calibri"/>
                <a:cs typeface="Times New Roman"/>
              </a:rPr>
              <a:t>izglītības sistēmu.</a:t>
            </a:r>
          </a:p>
          <a:p>
            <a:pPr lvl="0">
              <a:lnSpc>
                <a:spcPct val="115000"/>
              </a:lnSpc>
              <a:spcAft>
                <a:spcPts val="1000"/>
              </a:spcAft>
            </a:pPr>
            <a:r>
              <a:rPr lang="lv-LV" sz="2600" dirty="0" smtClean="0">
                <a:solidFill>
                  <a:prstClr val="black"/>
                </a:solidFill>
                <a:ea typeface="Calibri"/>
                <a:cs typeface="Times New Roman"/>
              </a:rPr>
              <a:t>Turki </a:t>
            </a:r>
            <a:r>
              <a:rPr lang="lv-LV" sz="2600" dirty="0">
                <a:solidFill>
                  <a:prstClr val="black"/>
                </a:solidFill>
                <a:ea typeface="Calibri"/>
                <a:cs typeface="Times New Roman"/>
              </a:rPr>
              <a:t>iepazīstina ar savu inovatīvo mācību materiālu.</a:t>
            </a:r>
          </a:p>
          <a:p>
            <a:pPr lvl="0">
              <a:lnSpc>
                <a:spcPct val="115000"/>
              </a:lnSpc>
              <a:spcAft>
                <a:spcPts val="1000"/>
              </a:spcAft>
            </a:pPr>
            <a:r>
              <a:rPr lang="lv-LV" sz="2600" dirty="0">
                <a:solidFill>
                  <a:prstClr val="black"/>
                </a:solidFill>
                <a:ea typeface="Calibri"/>
                <a:cs typeface="Times New Roman"/>
              </a:rPr>
              <a:t>Skolotāji vada stundas </a:t>
            </a:r>
            <a:r>
              <a:rPr lang="lv-LV" sz="2600" dirty="0" smtClean="0">
                <a:solidFill>
                  <a:prstClr val="black"/>
                </a:solidFill>
                <a:ea typeface="Calibri"/>
                <a:cs typeface="Times New Roman"/>
              </a:rPr>
              <a:t>turku </a:t>
            </a:r>
            <a:r>
              <a:rPr lang="lv-LV" sz="2600" dirty="0">
                <a:solidFill>
                  <a:prstClr val="black"/>
                </a:solidFill>
                <a:ea typeface="Calibri"/>
                <a:cs typeface="Times New Roman"/>
              </a:rPr>
              <a:t>bērniem, vēro mācību procesu</a:t>
            </a:r>
            <a:r>
              <a:rPr lang="lv-LV" sz="2600" dirty="0" smtClean="0">
                <a:solidFill>
                  <a:prstClr val="black"/>
                </a:solidFill>
                <a:ea typeface="Calibri"/>
                <a:cs typeface="Times New Roman"/>
              </a:rPr>
              <a:t>.</a:t>
            </a:r>
          </a:p>
          <a:p>
            <a:pPr lvl="0"/>
            <a:r>
              <a:rPr lang="lv-LV" sz="2600" dirty="0">
                <a:solidFill>
                  <a:prstClr val="black"/>
                </a:solidFill>
              </a:rPr>
              <a:t>Dalībvalstis īsteno </a:t>
            </a:r>
            <a:r>
              <a:rPr lang="lv-LV" sz="2600" dirty="0" smtClean="0">
                <a:solidFill>
                  <a:prstClr val="black"/>
                </a:solidFill>
              </a:rPr>
              <a:t>turku </a:t>
            </a:r>
            <a:r>
              <a:rPr lang="lv-LV" sz="2600" dirty="0">
                <a:solidFill>
                  <a:prstClr val="black"/>
                </a:solidFill>
              </a:rPr>
              <a:t>piedāvāto inovatīvo materiālu.</a:t>
            </a:r>
          </a:p>
          <a:p>
            <a:pPr lvl="0">
              <a:lnSpc>
                <a:spcPct val="115000"/>
              </a:lnSpc>
              <a:spcAft>
                <a:spcPts val="1000"/>
              </a:spcAft>
            </a:pPr>
            <a:endParaRPr lang="lv-LV" sz="2700" dirty="0">
              <a:solidFill>
                <a:prstClr val="black"/>
              </a:solidFill>
              <a:ea typeface="Calibri"/>
              <a:cs typeface="Times New Roman"/>
            </a:endParaRP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2280" y="5733256"/>
            <a:ext cx="1848247" cy="938792"/>
          </a:xfrm>
          <a:prstGeom prst="rect">
            <a:avLst/>
          </a:prstGeom>
        </p:spPr>
      </p:pic>
    </p:spTree>
    <p:extLst>
      <p:ext uri="{BB962C8B-B14F-4D97-AF65-F5344CB8AC3E}">
        <p14:creationId xmlns:p14="http://schemas.microsoft.com/office/powerpoint/2010/main" val="30949459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v-LV" dirty="0" smtClean="0"/>
              <a:t>Jūnijs</a:t>
            </a:r>
            <a:endParaRPr lang="lv-LV" dirty="0"/>
          </a:p>
        </p:txBody>
      </p:sp>
      <p:sp>
        <p:nvSpPr>
          <p:cNvPr id="3" name="Content Placeholder 2"/>
          <p:cNvSpPr>
            <a:spLocks noGrp="1"/>
          </p:cNvSpPr>
          <p:nvPr>
            <p:ph idx="1"/>
          </p:nvPr>
        </p:nvSpPr>
        <p:spPr/>
        <p:txBody>
          <a:bodyPr/>
          <a:lstStyle/>
          <a:p>
            <a:pPr lvl="0"/>
            <a:r>
              <a:rPr lang="lv-LV" dirty="0" smtClean="0">
                <a:solidFill>
                  <a:prstClr val="black"/>
                </a:solidFill>
              </a:rPr>
              <a:t>Gala atskaites </a:t>
            </a:r>
            <a:r>
              <a:rPr lang="lv-LV" dirty="0">
                <a:solidFill>
                  <a:prstClr val="black"/>
                </a:solidFill>
              </a:rPr>
              <a:t>izveide, iesniegšana nacionālajā aģentūrā.</a:t>
            </a: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5013176"/>
            <a:ext cx="3000375" cy="1524000"/>
          </a:xfrm>
          <a:prstGeom prst="rect">
            <a:avLst/>
          </a:prstGeom>
        </p:spPr>
      </p:pic>
    </p:spTree>
    <p:extLst>
      <p:ext uri="{BB962C8B-B14F-4D97-AF65-F5344CB8AC3E}">
        <p14:creationId xmlns:p14="http://schemas.microsoft.com/office/powerpoint/2010/main" val="33886639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pic>
        <p:nvPicPr>
          <p:cNvPr id="4" name="Satura vietturis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332655"/>
            <a:ext cx="8208912" cy="6489721"/>
          </a:xfrm>
        </p:spPr>
      </p:pic>
      <p:pic>
        <p:nvPicPr>
          <p:cNvPr id="1026" name="Picture 2" descr="C:\Users\Liga\AppData\Local\Microsoft\Windows\Temporary Internet Files\Content.IE5\8VFTG333\MC900432586[1].png"/>
          <p:cNvPicPr>
            <a:picLocks noChangeAspect="1" noChangeArrowheads="1"/>
          </p:cNvPicPr>
          <p:nvPr/>
        </p:nvPicPr>
        <p:blipFill>
          <a:blip r:embed="rId3">
            <a:extLst>
              <a:ext uri="{BEBA8EAE-BF5A-486C-A8C5-ECC9F3942E4B}">
                <a14:imgProps xmlns:a14="http://schemas.microsoft.com/office/drawing/2010/main">
                  <a14:imgLayer r:embed="rId4">
                    <a14:imgEffect>
                      <a14:colorTemperature colorTemp="1120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5076056" y="2348880"/>
            <a:ext cx="770270" cy="77027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Liga\AppData\Local\Microsoft\Windows\Temporary Internet Files\Content.IE5\8VFTG333\MC900432586[1].png"/>
          <p:cNvPicPr>
            <a:picLocks noChangeAspect="1" noChangeArrowheads="1"/>
          </p:cNvPicPr>
          <p:nvPr/>
        </p:nvPicPr>
        <p:blipFill>
          <a:blip r:embed="rId5">
            <a:extLst>
              <a:ext uri="{BEBA8EAE-BF5A-486C-A8C5-ECC9F3942E4B}">
                <a14:imgProps xmlns:a14="http://schemas.microsoft.com/office/drawing/2010/main">
                  <a14:imgLayer r:embed="rId4">
                    <a14:imgEffect>
                      <a14:saturation sat="300000"/>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5364088" y="5037233"/>
            <a:ext cx="813906" cy="81390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Liga\AppData\Local\Microsoft\Windows\Temporary Internet Files\Content.IE5\8VFTG333\MC900432586[1].png"/>
          <p:cNvPicPr>
            <a:picLocks noChangeAspect="1" noChangeArrowheads="1"/>
          </p:cNvPicPr>
          <p:nvPr/>
        </p:nvPicPr>
        <p:blipFill>
          <a:blip r:embed="rId6">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5940152" y="5037233"/>
            <a:ext cx="792088" cy="792088"/>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Liga\AppData\Local\Microsoft\Windows\Temporary Internet Files\Content.IE5\8VFTG333\MC900432586[1].png"/>
          <p:cNvPicPr>
            <a:picLocks noChangeAspect="1" noChangeArrowheads="1"/>
          </p:cNvPicPr>
          <p:nvPr/>
        </p:nvPicPr>
        <p:blipFill>
          <a:blip r:embed="rId7">
            <a:clrChange>
              <a:clrFrom>
                <a:srgbClr val="A20B23"/>
              </a:clrFrom>
              <a:clrTo>
                <a:srgbClr val="A20B23">
                  <a:alpha val="0"/>
                </a:srgbClr>
              </a:clrTo>
            </a:clrChange>
            <a:extLst>
              <a:ext uri="{BEBA8EAE-BF5A-486C-A8C5-ECC9F3942E4B}">
                <a14:imgProps xmlns:a14="http://schemas.microsoft.com/office/drawing/2010/main">
                  <a14:imgLayer r:embed="rId4">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4598131" y="3573016"/>
            <a:ext cx="757395" cy="75739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Liga\AppData\Local\Microsoft\Windows\Temporary Internet Files\Content.IE5\8VFTG333\MC900432586[1].png"/>
          <p:cNvPicPr>
            <a:picLocks noChangeAspect="1" noChangeArrowheads="1"/>
          </p:cNvPicPr>
          <p:nvPr/>
        </p:nvPicPr>
        <p:blipFill>
          <a:blip r:embed="rId8">
            <a:extLst>
              <a:ext uri="{BEBA8EAE-BF5A-486C-A8C5-ECC9F3942E4B}">
                <a14:imgProps xmlns:a14="http://schemas.microsoft.com/office/drawing/2010/main">
                  <a14:imgLayer r:embed="rId4">
                    <a14:imgEffect>
                      <a14:colorTemperature colorTemp="59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3856866" y="5157192"/>
            <a:ext cx="792088" cy="792088"/>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Liga\AppData\Local\Microsoft\Windows\Temporary Internet Files\Content.IE5\8VFTG333\MC900432586[1].png"/>
          <p:cNvPicPr>
            <a:picLocks noChangeAspect="1" noChangeArrowheads="1"/>
          </p:cNvPicPr>
          <p:nvPr/>
        </p:nvPicPr>
        <p:blipFill>
          <a:blip r:embed="rId9">
            <a:extLst>
              <a:ext uri="{BEBA8EAE-BF5A-486C-A8C5-ECC9F3942E4B}">
                <a14:imgProps xmlns:a14="http://schemas.microsoft.com/office/drawing/2010/main">
                  <a14:imgLayer r:embed="rId4">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1364524" y="4773103"/>
            <a:ext cx="831212" cy="831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7312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4638"/>
            <a:ext cx="8229600" cy="634082"/>
          </a:xfrm>
        </p:spPr>
        <p:txBody>
          <a:bodyPr>
            <a:normAutofit fontScale="90000"/>
          </a:bodyPr>
          <a:lstStyle/>
          <a:p>
            <a:endParaRPr lang="lv-LV" dirty="0"/>
          </a:p>
        </p:txBody>
      </p:sp>
      <p:sp>
        <p:nvSpPr>
          <p:cNvPr id="3" name="Satura vietturis 2"/>
          <p:cNvSpPr>
            <a:spLocks noGrp="1"/>
          </p:cNvSpPr>
          <p:nvPr>
            <p:ph idx="1"/>
          </p:nvPr>
        </p:nvSpPr>
        <p:spPr>
          <a:xfrm>
            <a:off x="457200" y="1124744"/>
            <a:ext cx="8229600" cy="5001419"/>
          </a:xfrm>
        </p:spPr>
        <p:txBody>
          <a:bodyPr>
            <a:normAutofit/>
          </a:bodyPr>
          <a:lstStyle/>
          <a:p>
            <a:pPr lvl="0">
              <a:lnSpc>
                <a:spcPct val="115000"/>
              </a:lnSpc>
              <a:buBlip>
                <a:blip r:embed="rId2"/>
              </a:buBlip>
            </a:pPr>
            <a:r>
              <a:rPr lang="lv-LV" dirty="0">
                <a:ea typeface="Calibri"/>
                <a:cs typeface="Times New Roman"/>
              </a:rPr>
              <a:t>Attīstīt skolēnu radošumu caur mākslinieciskām aktivitātēm;</a:t>
            </a:r>
          </a:p>
          <a:p>
            <a:pPr lvl="0">
              <a:lnSpc>
                <a:spcPct val="115000"/>
              </a:lnSpc>
              <a:buBlip>
                <a:blip r:embed="rId2"/>
              </a:buBlip>
            </a:pPr>
            <a:r>
              <a:rPr lang="lv-LV" dirty="0">
                <a:ea typeface="Calibri"/>
                <a:cs typeface="Times New Roman"/>
              </a:rPr>
              <a:t>Pilnveidot skolēnu sociālās kompetences, apmeklējot Eiropas skolas, piedaloties pasākumos;</a:t>
            </a:r>
          </a:p>
          <a:p>
            <a:pPr lvl="0">
              <a:lnSpc>
                <a:spcPct val="115000"/>
              </a:lnSpc>
              <a:spcAft>
                <a:spcPts val="1000"/>
              </a:spcAft>
              <a:buBlip>
                <a:blip r:embed="rId2"/>
              </a:buBlip>
            </a:pPr>
            <a:r>
              <a:rPr lang="lv-LV" dirty="0">
                <a:ea typeface="Calibri"/>
                <a:cs typeface="Times New Roman"/>
              </a:rPr>
              <a:t>Pilnveidot skolēnu emocionālo inteliģenci veidojot ciešas attiecības ar iesaistītājām personām;</a:t>
            </a:r>
          </a:p>
          <a:p>
            <a:endParaRPr lang="lv-LV" dirty="0"/>
          </a:p>
        </p:txBody>
      </p:sp>
      <p:pic>
        <p:nvPicPr>
          <p:cNvPr id="4" name="Attēls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95343" y="5309506"/>
            <a:ext cx="3000375" cy="1524000"/>
          </a:xfrm>
          <a:prstGeom prst="rect">
            <a:avLst/>
          </a:prstGeom>
        </p:spPr>
      </p:pic>
    </p:spTree>
    <p:extLst>
      <p:ext uri="{BB962C8B-B14F-4D97-AF65-F5344CB8AC3E}">
        <p14:creationId xmlns:p14="http://schemas.microsoft.com/office/powerpoint/2010/main" val="2599816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dirty="0"/>
          </a:p>
        </p:txBody>
      </p:sp>
      <p:sp>
        <p:nvSpPr>
          <p:cNvPr id="3" name="Satura vietturis 2"/>
          <p:cNvSpPr>
            <a:spLocks noGrp="1"/>
          </p:cNvSpPr>
          <p:nvPr>
            <p:ph idx="1"/>
          </p:nvPr>
        </p:nvSpPr>
        <p:spPr>
          <a:xfrm>
            <a:off x="457200" y="908721"/>
            <a:ext cx="8229600" cy="4752528"/>
          </a:xfrm>
        </p:spPr>
        <p:txBody>
          <a:bodyPr>
            <a:normAutofit fontScale="92500" lnSpcReduction="20000"/>
          </a:bodyPr>
          <a:lstStyle/>
          <a:p>
            <a:pPr lvl="0">
              <a:lnSpc>
                <a:spcPct val="115000"/>
              </a:lnSpc>
              <a:buBlip>
                <a:blip r:embed="rId2"/>
              </a:buBlip>
            </a:pPr>
            <a:r>
              <a:rPr lang="lv-LV" dirty="0">
                <a:ea typeface="Calibri"/>
                <a:cs typeface="Times New Roman"/>
              </a:rPr>
              <a:t>Veidot  </a:t>
            </a:r>
            <a:r>
              <a:rPr lang="lv-LV" dirty="0" err="1">
                <a:ea typeface="Calibri"/>
                <a:cs typeface="Times New Roman"/>
              </a:rPr>
              <a:t>starpkultūru</a:t>
            </a:r>
            <a:r>
              <a:rPr lang="lv-LV" dirty="0">
                <a:ea typeface="Calibri"/>
                <a:cs typeface="Times New Roman"/>
              </a:rPr>
              <a:t> saikni, caur komunikāciju ar citu Eiropas valstu skolēniem, apmainoties ar izveidotajiem darbiem;</a:t>
            </a:r>
          </a:p>
          <a:p>
            <a:pPr lvl="0">
              <a:lnSpc>
                <a:spcPct val="115000"/>
              </a:lnSpc>
              <a:buBlip>
                <a:blip r:embed="rId2"/>
              </a:buBlip>
            </a:pPr>
            <a:r>
              <a:rPr lang="lv-LV" dirty="0">
                <a:ea typeface="Calibri"/>
                <a:cs typeface="Times New Roman"/>
              </a:rPr>
              <a:t>Palīdzēt mūsu skolēniem kļūt par aktīviem sabiedrības locekļiem, aicinot darboties skolēnu padomē, pasākumos un cīnoties pret vienaudžu vardarbību;</a:t>
            </a:r>
          </a:p>
          <a:p>
            <a:pPr lvl="0">
              <a:lnSpc>
                <a:spcPct val="115000"/>
              </a:lnSpc>
              <a:spcAft>
                <a:spcPts val="1000"/>
              </a:spcAft>
              <a:buBlip>
                <a:blip r:embed="rId2"/>
              </a:buBlip>
            </a:pPr>
            <a:r>
              <a:rPr lang="lv-LV" dirty="0">
                <a:ea typeface="Calibri"/>
                <a:cs typeface="Times New Roman"/>
              </a:rPr>
              <a:t>Mācīt skolēnus par demokrātiju, ļaut skolēnu padomēm izstrādāt „Demokrātiskas  skolas” izveides priekšnoteikumus;</a:t>
            </a:r>
          </a:p>
          <a:p>
            <a:endParaRPr lang="lv-LV" dirty="0"/>
          </a:p>
        </p:txBody>
      </p:sp>
      <p:pic>
        <p:nvPicPr>
          <p:cNvPr id="4" name="Attēls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6136" y="5298843"/>
            <a:ext cx="3000375" cy="1524000"/>
          </a:xfrm>
          <a:prstGeom prst="rect">
            <a:avLst/>
          </a:prstGeom>
        </p:spPr>
      </p:pic>
    </p:spTree>
    <p:extLst>
      <p:ext uri="{BB962C8B-B14F-4D97-AF65-F5344CB8AC3E}">
        <p14:creationId xmlns:p14="http://schemas.microsoft.com/office/powerpoint/2010/main" val="2639805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a:p>
        </p:txBody>
      </p:sp>
      <p:sp>
        <p:nvSpPr>
          <p:cNvPr id="3" name="Satura vietturis 2"/>
          <p:cNvSpPr>
            <a:spLocks noGrp="1"/>
          </p:cNvSpPr>
          <p:nvPr>
            <p:ph idx="1"/>
          </p:nvPr>
        </p:nvSpPr>
        <p:spPr>
          <a:xfrm>
            <a:off x="457200" y="1124744"/>
            <a:ext cx="8229600" cy="5001419"/>
          </a:xfrm>
        </p:spPr>
        <p:txBody>
          <a:bodyPr>
            <a:normAutofit/>
          </a:bodyPr>
          <a:lstStyle/>
          <a:p>
            <a:pPr lvl="0">
              <a:lnSpc>
                <a:spcPct val="115000"/>
              </a:lnSpc>
              <a:buBlip>
                <a:blip r:embed="rId2"/>
              </a:buBlip>
            </a:pPr>
            <a:r>
              <a:rPr lang="lv-LV" dirty="0">
                <a:ea typeface="Calibri"/>
                <a:cs typeface="Times New Roman"/>
              </a:rPr>
              <a:t>Rosināt skolēnus apzināties, ka viņi ir ne tikai savas valsts pilsoņi, bet arī Eiropas pilsoņi;</a:t>
            </a:r>
          </a:p>
          <a:p>
            <a:pPr lvl="0">
              <a:lnSpc>
                <a:spcPct val="115000"/>
              </a:lnSpc>
              <a:buBlip>
                <a:blip r:embed="rId2"/>
              </a:buBlip>
            </a:pPr>
            <a:r>
              <a:rPr lang="lv-LV" dirty="0">
                <a:ea typeface="Calibri"/>
                <a:cs typeface="Times New Roman"/>
              </a:rPr>
              <a:t>Cīnīties pret vardarbību, rasismu un citām diskriminācijas formām, veidojot filmiņu, plakātu, skaņas ierakstu;</a:t>
            </a:r>
          </a:p>
          <a:p>
            <a:pPr lvl="0">
              <a:lnSpc>
                <a:spcPct val="115000"/>
              </a:lnSpc>
              <a:spcAft>
                <a:spcPts val="1000"/>
              </a:spcAft>
              <a:buBlip>
                <a:blip r:embed="rId2"/>
              </a:buBlip>
            </a:pPr>
            <a:r>
              <a:rPr lang="lv-LV" dirty="0">
                <a:ea typeface="Calibri"/>
                <a:cs typeface="Times New Roman"/>
              </a:rPr>
              <a:t>Apmainīties ar inovatīvām mācīšanas metodēm un iepazīt Eiropas valstu izglītības sistēmas.</a:t>
            </a:r>
          </a:p>
          <a:p>
            <a:endParaRPr lang="lv-LV" dirty="0"/>
          </a:p>
        </p:txBody>
      </p:sp>
      <p:pic>
        <p:nvPicPr>
          <p:cNvPr id="4" name="Attēls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56004" y="5309506"/>
            <a:ext cx="3000375" cy="1524000"/>
          </a:xfrm>
          <a:prstGeom prst="rect">
            <a:avLst/>
          </a:prstGeom>
        </p:spPr>
      </p:pic>
    </p:spTree>
    <p:extLst>
      <p:ext uri="{BB962C8B-B14F-4D97-AF65-F5344CB8AC3E}">
        <p14:creationId xmlns:p14="http://schemas.microsoft.com/office/powerpoint/2010/main" val="29948234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pPr algn="l">
              <a:lnSpc>
                <a:spcPct val="115000"/>
              </a:lnSpc>
              <a:spcAft>
                <a:spcPts val="1000"/>
              </a:spcAft>
            </a:pPr>
            <a:r>
              <a:rPr lang="lv-LV" b="1" dirty="0">
                <a:ea typeface="Calibri"/>
                <a:cs typeface="Times New Roman"/>
              </a:rPr>
              <a:t>Projekta dalībvalstis:</a:t>
            </a:r>
            <a:r>
              <a:rPr lang="lv-LV" dirty="0">
                <a:ea typeface="Calibri"/>
                <a:cs typeface="Times New Roman"/>
              </a:rPr>
              <a:t/>
            </a:r>
            <a:br>
              <a:rPr lang="lv-LV" dirty="0">
                <a:ea typeface="Calibri"/>
                <a:cs typeface="Times New Roman"/>
              </a:rPr>
            </a:br>
            <a:endParaRPr lang="lv-LV" dirty="0"/>
          </a:p>
        </p:txBody>
      </p:sp>
      <p:sp>
        <p:nvSpPr>
          <p:cNvPr id="3" name="Satura vietturis 2"/>
          <p:cNvSpPr>
            <a:spLocks noGrp="1"/>
          </p:cNvSpPr>
          <p:nvPr>
            <p:ph idx="1"/>
          </p:nvPr>
        </p:nvSpPr>
        <p:spPr>
          <a:xfrm>
            <a:off x="457200" y="764704"/>
            <a:ext cx="8229600" cy="5361459"/>
          </a:xfrm>
        </p:spPr>
        <p:txBody>
          <a:bodyPr>
            <a:normAutofit fontScale="92500" lnSpcReduction="20000"/>
          </a:bodyPr>
          <a:lstStyle/>
          <a:p>
            <a:pPr>
              <a:lnSpc>
                <a:spcPct val="115000"/>
              </a:lnSpc>
              <a:spcAft>
                <a:spcPts val="1000"/>
              </a:spcAft>
            </a:pPr>
            <a:r>
              <a:rPr lang="lv-LV" dirty="0">
                <a:ea typeface="Calibri"/>
                <a:cs typeface="Times New Roman"/>
              </a:rPr>
              <a:t>Projekta galvenā koordinatore </a:t>
            </a:r>
            <a:r>
              <a:rPr lang="lv-LV" dirty="0" err="1">
                <a:ea typeface="Calibri"/>
                <a:cs typeface="Times New Roman"/>
              </a:rPr>
              <a:t>Maria</a:t>
            </a:r>
            <a:r>
              <a:rPr lang="lv-LV" dirty="0">
                <a:ea typeface="Calibri"/>
                <a:cs typeface="Times New Roman"/>
              </a:rPr>
              <a:t> </a:t>
            </a:r>
            <a:r>
              <a:rPr lang="lv-LV" dirty="0" err="1">
                <a:ea typeface="Calibri"/>
                <a:cs typeface="Times New Roman"/>
              </a:rPr>
              <a:t>Moisiadou</a:t>
            </a:r>
            <a:r>
              <a:rPr lang="lv-LV" dirty="0">
                <a:ea typeface="Calibri"/>
                <a:cs typeface="Times New Roman"/>
              </a:rPr>
              <a:t> </a:t>
            </a:r>
            <a:r>
              <a:rPr lang="lv-LV" dirty="0" err="1">
                <a:ea typeface="Calibri"/>
                <a:cs typeface="Times New Roman"/>
              </a:rPr>
              <a:t>Xanthi</a:t>
            </a:r>
            <a:r>
              <a:rPr lang="lv-LV" dirty="0">
                <a:ea typeface="Calibri"/>
                <a:cs typeface="Times New Roman"/>
              </a:rPr>
              <a:t>, </a:t>
            </a:r>
            <a:r>
              <a:rPr lang="lv-LV" b="1" dirty="0">
                <a:ea typeface="Calibri"/>
                <a:cs typeface="Times New Roman"/>
              </a:rPr>
              <a:t>Grieķija</a:t>
            </a:r>
          </a:p>
          <a:p>
            <a:pPr marL="0" indent="0">
              <a:lnSpc>
                <a:spcPct val="115000"/>
              </a:lnSpc>
              <a:spcAft>
                <a:spcPts val="1000"/>
              </a:spcAft>
              <a:buNone/>
            </a:pPr>
            <a:r>
              <a:rPr lang="lv-LV" b="1" dirty="0">
                <a:ea typeface="Calibri"/>
                <a:cs typeface="Times New Roman"/>
              </a:rPr>
              <a:t>Partnervalstis:</a:t>
            </a:r>
          </a:p>
          <a:p>
            <a:pPr>
              <a:lnSpc>
                <a:spcPct val="115000"/>
              </a:lnSpc>
              <a:spcAft>
                <a:spcPts val="1000"/>
              </a:spcAft>
            </a:pPr>
            <a:r>
              <a:rPr lang="lv-LV" b="1" dirty="0">
                <a:ea typeface="Calibri"/>
                <a:cs typeface="Times New Roman"/>
              </a:rPr>
              <a:t>Turcija</a:t>
            </a:r>
            <a:r>
              <a:rPr lang="lv-LV" dirty="0">
                <a:ea typeface="Calibri"/>
                <a:cs typeface="Times New Roman"/>
              </a:rPr>
              <a:t>, Stambula koordinatore </a:t>
            </a:r>
            <a:r>
              <a:rPr lang="lv-LV" dirty="0" err="1">
                <a:ea typeface="Calibri"/>
                <a:cs typeface="Times New Roman"/>
              </a:rPr>
              <a:t>Ülkü</a:t>
            </a:r>
            <a:r>
              <a:rPr lang="lv-LV" dirty="0">
                <a:ea typeface="Calibri"/>
                <a:cs typeface="Times New Roman"/>
              </a:rPr>
              <a:t> </a:t>
            </a:r>
            <a:r>
              <a:rPr lang="lv-LV" dirty="0" err="1">
                <a:ea typeface="Calibri"/>
                <a:cs typeface="Times New Roman"/>
              </a:rPr>
              <a:t>Toraman</a:t>
            </a:r>
            <a:endParaRPr lang="lv-LV" dirty="0">
              <a:ea typeface="Calibri"/>
              <a:cs typeface="Times New Roman"/>
            </a:endParaRPr>
          </a:p>
          <a:p>
            <a:pPr>
              <a:lnSpc>
                <a:spcPct val="115000"/>
              </a:lnSpc>
              <a:spcAft>
                <a:spcPts val="1000"/>
              </a:spcAft>
            </a:pPr>
            <a:r>
              <a:rPr lang="lv-LV" b="1" dirty="0">
                <a:ea typeface="Calibri"/>
                <a:cs typeface="Times New Roman"/>
              </a:rPr>
              <a:t>Polija</a:t>
            </a:r>
            <a:r>
              <a:rPr lang="lv-LV" dirty="0">
                <a:ea typeface="Calibri"/>
                <a:cs typeface="Times New Roman"/>
              </a:rPr>
              <a:t>, </a:t>
            </a:r>
            <a:r>
              <a:rPr lang="lv-LV" dirty="0" err="1">
                <a:ea typeface="Calibri"/>
                <a:cs typeface="Times New Roman"/>
              </a:rPr>
              <a:t>Biecz</a:t>
            </a:r>
            <a:r>
              <a:rPr lang="lv-LV" dirty="0">
                <a:ea typeface="Calibri"/>
                <a:cs typeface="Times New Roman"/>
              </a:rPr>
              <a:t> koordinatore </a:t>
            </a:r>
            <a:r>
              <a:rPr lang="lv-LV" dirty="0" err="1">
                <a:ea typeface="Calibri"/>
                <a:cs typeface="Times New Roman"/>
              </a:rPr>
              <a:t>Agnieszka</a:t>
            </a:r>
            <a:r>
              <a:rPr lang="lv-LV" dirty="0">
                <a:ea typeface="Calibri"/>
                <a:cs typeface="Times New Roman"/>
              </a:rPr>
              <a:t> </a:t>
            </a:r>
            <a:r>
              <a:rPr lang="lv-LV" dirty="0" err="1">
                <a:ea typeface="Calibri"/>
                <a:cs typeface="Times New Roman"/>
              </a:rPr>
              <a:t>Żegleń</a:t>
            </a:r>
            <a:endParaRPr lang="lv-LV" dirty="0">
              <a:ea typeface="Calibri"/>
              <a:cs typeface="Times New Roman"/>
            </a:endParaRPr>
          </a:p>
          <a:p>
            <a:pPr>
              <a:lnSpc>
                <a:spcPct val="115000"/>
              </a:lnSpc>
              <a:spcAft>
                <a:spcPts val="1000"/>
              </a:spcAft>
            </a:pPr>
            <a:r>
              <a:rPr lang="lv-LV" b="1" dirty="0">
                <a:ea typeface="Calibri"/>
                <a:cs typeface="Times New Roman"/>
              </a:rPr>
              <a:t>Spānija</a:t>
            </a:r>
            <a:r>
              <a:rPr lang="lv-LV" dirty="0">
                <a:ea typeface="Calibri"/>
                <a:cs typeface="Times New Roman"/>
              </a:rPr>
              <a:t>, Madride koordinatore </a:t>
            </a:r>
            <a:r>
              <a:rPr lang="lv-LV" dirty="0" err="1">
                <a:ea typeface="Calibri"/>
                <a:cs typeface="Times New Roman"/>
              </a:rPr>
              <a:t>Carmen</a:t>
            </a:r>
            <a:r>
              <a:rPr lang="lv-LV" dirty="0">
                <a:ea typeface="Calibri"/>
                <a:cs typeface="Times New Roman"/>
              </a:rPr>
              <a:t> </a:t>
            </a:r>
            <a:r>
              <a:rPr lang="lv-LV" dirty="0" err="1">
                <a:ea typeface="Calibri"/>
                <a:cs typeface="Times New Roman"/>
              </a:rPr>
              <a:t>Gismera</a:t>
            </a:r>
            <a:endParaRPr lang="lv-LV" dirty="0">
              <a:ea typeface="Calibri"/>
              <a:cs typeface="Times New Roman"/>
            </a:endParaRPr>
          </a:p>
          <a:p>
            <a:r>
              <a:rPr lang="lv-LV" b="1" dirty="0">
                <a:ea typeface="Calibri"/>
                <a:cs typeface="Times New Roman"/>
              </a:rPr>
              <a:t>Itālija</a:t>
            </a:r>
            <a:r>
              <a:rPr lang="lv-LV" dirty="0">
                <a:ea typeface="Calibri"/>
                <a:cs typeface="Times New Roman"/>
              </a:rPr>
              <a:t>, </a:t>
            </a:r>
            <a:r>
              <a:rPr lang="lv-LV" dirty="0" err="1">
                <a:ea typeface="Calibri"/>
                <a:cs typeface="Times New Roman"/>
              </a:rPr>
              <a:t>Torvaianica-Pomezia</a:t>
            </a:r>
            <a:r>
              <a:rPr lang="lv-LV" dirty="0">
                <a:ea typeface="Calibri"/>
                <a:cs typeface="Times New Roman"/>
              </a:rPr>
              <a:t> (</a:t>
            </a:r>
            <a:r>
              <a:rPr lang="lv-LV" dirty="0" err="1">
                <a:ea typeface="Calibri"/>
                <a:cs typeface="Times New Roman"/>
              </a:rPr>
              <a:t>Rm</a:t>
            </a:r>
            <a:r>
              <a:rPr lang="lv-LV" dirty="0">
                <a:ea typeface="Calibri"/>
                <a:cs typeface="Times New Roman"/>
              </a:rPr>
              <a:t>) koordinatore </a:t>
            </a:r>
            <a:r>
              <a:rPr lang="lv-LV" dirty="0" err="1">
                <a:ea typeface="Calibri"/>
                <a:cs typeface="Times New Roman"/>
              </a:rPr>
              <a:t>Teresa</a:t>
            </a:r>
            <a:r>
              <a:rPr lang="lv-LV" dirty="0">
                <a:ea typeface="Calibri"/>
                <a:cs typeface="Times New Roman"/>
              </a:rPr>
              <a:t> </a:t>
            </a:r>
            <a:r>
              <a:rPr lang="lv-LV" dirty="0" err="1" smtClean="0">
                <a:ea typeface="Calibri"/>
                <a:cs typeface="Times New Roman"/>
              </a:rPr>
              <a:t>Caruso</a:t>
            </a:r>
            <a:endParaRPr lang="lv-LV" dirty="0" smtClean="0">
              <a:ea typeface="Calibri"/>
              <a:cs typeface="Times New Roman"/>
            </a:endParaRPr>
          </a:p>
          <a:p>
            <a:r>
              <a:rPr lang="lv-LV" b="1" dirty="0" smtClean="0">
                <a:cs typeface="Times New Roman"/>
              </a:rPr>
              <a:t>Latvija</a:t>
            </a:r>
            <a:r>
              <a:rPr lang="lv-LV" dirty="0" smtClean="0">
                <a:cs typeface="Times New Roman"/>
              </a:rPr>
              <a:t>, Ogre koordinatore Līga </a:t>
            </a:r>
            <a:r>
              <a:rPr lang="lv-LV" dirty="0" err="1" smtClean="0">
                <a:cs typeface="Times New Roman"/>
              </a:rPr>
              <a:t>Bužere</a:t>
            </a:r>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6255" y="5689860"/>
            <a:ext cx="2299775" cy="1168140"/>
          </a:xfrm>
          <a:prstGeom prst="rect">
            <a:avLst/>
          </a:prstGeom>
        </p:spPr>
      </p:pic>
    </p:spTree>
    <p:extLst>
      <p:ext uri="{BB962C8B-B14F-4D97-AF65-F5344CB8AC3E}">
        <p14:creationId xmlns:p14="http://schemas.microsoft.com/office/powerpoint/2010/main" val="1604015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620688"/>
            <a:ext cx="8229600" cy="1224136"/>
          </a:xfrm>
        </p:spPr>
        <p:txBody>
          <a:bodyPr>
            <a:normAutofit fontScale="90000"/>
          </a:bodyPr>
          <a:lstStyle/>
          <a:p>
            <a:pPr algn="l">
              <a:lnSpc>
                <a:spcPct val="115000"/>
              </a:lnSpc>
              <a:spcAft>
                <a:spcPts val="1000"/>
              </a:spcAft>
            </a:pPr>
            <a:r>
              <a:rPr lang="lv-LV" b="1" dirty="0">
                <a:ea typeface="Calibri"/>
                <a:cs typeface="Times New Roman"/>
              </a:rPr>
              <a:t>Mobilitātes</a:t>
            </a:r>
            <a:r>
              <a:rPr lang="lv-LV" b="1" dirty="0" smtClean="0">
                <a:ea typeface="Calibri"/>
                <a:cs typeface="Times New Roman"/>
              </a:rPr>
              <a:t>:</a:t>
            </a:r>
            <a:br>
              <a:rPr lang="lv-LV" b="1" dirty="0" smtClean="0">
                <a:ea typeface="Calibri"/>
                <a:cs typeface="Times New Roman"/>
              </a:rPr>
            </a:br>
            <a:r>
              <a:rPr lang="lv-LV" sz="4000" dirty="0" smtClean="0">
                <a:ea typeface="Calibri"/>
                <a:cs typeface="Times New Roman"/>
              </a:rPr>
              <a:t>Minimālais </a:t>
            </a:r>
            <a:r>
              <a:rPr lang="lv-LV" sz="4000" dirty="0" err="1" smtClean="0">
                <a:ea typeface="Calibri"/>
                <a:cs typeface="Times New Roman"/>
              </a:rPr>
              <a:t>mobilitāšu</a:t>
            </a:r>
            <a:r>
              <a:rPr lang="lv-LV" sz="4000" dirty="0" smtClean="0">
                <a:ea typeface="Calibri"/>
                <a:cs typeface="Times New Roman"/>
              </a:rPr>
              <a:t> skaits 24 (18+6)</a:t>
            </a:r>
            <a:r>
              <a:rPr lang="lv-LV" dirty="0">
                <a:ea typeface="Calibri"/>
                <a:cs typeface="Times New Roman"/>
              </a:rPr>
              <a:t/>
            </a:r>
            <a:br>
              <a:rPr lang="lv-LV" dirty="0">
                <a:ea typeface="Calibri"/>
                <a:cs typeface="Times New Roman"/>
              </a:rPr>
            </a:br>
            <a:endParaRPr lang="lv-LV" dirty="0"/>
          </a:p>
        </p:txBody>
      </p:sp>
      <p:sp>
        <p:nvSpPr>
          <p:cNvPr id="3" name="Satura vietturis 2"/>
          <p:cNvSpPr>
            <a:spLocks noGrp="1"/>
          </p:cNvSpPr>
          <p:nvPr>
            <p:ph idx="1"/>
          </p:nvPr>
        </p:nvSpPr>
        <p:spPr>
          <a:xfrm>
            <a:off x="457200" y="1484785"/>
            <a:ext cx="8229600" cy="3865691"/>
          </a:xfrm>
        </p:spPr>
        <p:txBody>
          <a:bodyPr>
            <a:normAutofit fontScale="92500" lnSpcReduction="20000"/>
          </a:bodyPr>
          <a:lstStyle/>
          <a:p>
            <a:pPr>
              <a:lnSpc>
                <a:spcPct val="115000"/>
              </a:lnSpc>
              <a:spcAft>
                <a:spcPts val="1000"/>
              </a:spcAft>
            </a:pPr>
            <a:r>
              <a:rPr lang="lv-LV" dirty="0">
                <a:ea typeface="Calibri"/>
                <a:cs typeface="Times New Roman"/>
              </a:rPr>
              <a:t>Paredzētas 6 skolotāju tikšanās un 3 skolēnu nometnes:</a:t>
            </a:r>
          </a:p>
          <a:p>
            <a:pPr marL="0" indent="0">
              <a:lnSpc>
                <a:spcPct val="115000"/>
              </a:lnSpc>
              <a:spcAft>
                <a:spcPts val="1000"/>
              </a:spcAft>
              <a:buNone/>
            </a:pPr>
            <a:r>
              <a:rPr lang="lv-LV" b="1" dirty="0">
                <a:ea typeface="Calibri"/>
                <a:cs typeface="Times New Roman"/>
              </a:rPr>
              <a:t>2013./14.m.g</a:t>
            </a:r>
          </a:p>
          <a:p>
            <a:pPr>
              <a:lnSpc>
                <a:spcPct val="115000"/>
              </a:lnSpc>
              <a:spcAft>
                <a:spcPts val="1000"/>
              </a:spcAft>
            </a:pPr>
            <a:r>
              <a:rPr lang="lv-LV" dirty="0">
                <a:ea typeface="Calibri"/>
                <a:cs typeface="Times New Roman"/>
              </a:rPr>
              <a:t>26.-</a:t>
            </a:r>
            <a:r>
              <a:rPr lang="lv-LV" dirty="0" smtClean="0">
                <a:ea typeface="Calibri"/>
                <a:cs typeface="Times New Roman"/>
              </a:rPr>
              <a:t>31.oktobris </a:t>
            </a:r>
            <a:r>
              <a:rPr lang="lv-LV" dirty="0">
                <a:ea typeface="Calibri"/>
                <a:cs typeface="Times New Roman"/>
              </a:rPr>
              <a:t>Grieķija        Skolotāji un skolēni</a:t>
            </a:r>
          </a:p>
          <a:p>
            <a:pPr>
              <a:lnSpc>
                <a:spcPct val="115000"/>
              </a:lnSpc>
              <a:spcAft>
                <a:spcPts val="1000"/>
              </a:spcAft>
            </a:pPr>
            <a:r>
              <a:rPr lang="lv-LV" dirty="0">
                <a:ea typeface="Calibri"/>
                <a:cs typeface="Times New Roman"/>
              </a:rPr>
              <a:t>Marts                   </a:t>
            </a:r>
            <a:r>
              <a:rPr lang="lv-LV" dirty="0" smtClean="0">
                <a:ea typeface="Calibri"/>
                <a:cs typeface="Times New Roman"/>
              </a:rPr>
              <a:t>Spānija        Skolotāji </a:t>
            </a:r>
            <a:r>
              <a:rPr lang="lv-LV" dirty="0">
                <a:ea typeface="Calibri"/>
                <a:cs typeface="Times New Roman"/>
              </a:rPr>
              <a:t>un skolēni</a:t>
            </a:r>
          </a:p>
          <a:p>
            <a:pPr>
              <a:lnSpc>
                <a:spcPct val="115000"/>
              </a:lnSpc>
              <a:spcAft>
                <a:spcPts val="1000"/>
              </a:spcAft>
            </a:pPr>
            <a:r>
              <a:rPr lang="lv-LV" dirty="0">
                <a:ea typeface="Calibri"/>
                <a:cs typeface="Times New Roman"/>
              </a:rPr>
              <a:t>Maijs                   </a:t>
            </a:r>
            <a:r>
              <a:rPr lang="lv-LV" dirty="0" smtClean="0">
                <a:ea typeface="Calibri"/>
                <a:cs typeface="Times New Roman"/>
              </a:rPr>
              <a:t>  </a:t>
            </a:r>
            <a:r>
              <a:rPr lang="lv-LV" dirty="0">
                <a:ea typeface="Calibri"/>
                <a:cs typeface="Times New Roman"/>
              </a:rPr>
              <a:t>Polija          </a:t>
            </a:r>
            <a:r>
              <a:rPr lang="lv-LV" dirty="0" smtClean="0">
                <a:ea typeface="Calibri"/>
                <a:cs typeface="Times New Roman"/>
              </a:rPr>
              <a:t> Skolotāji</a:t>
            </a:r>
            <a:endParaRPr lang="lv-LV" dirty="0">
              <a:ea typeface="Calibri"/>
              <a:cs typeface="Times New Roman"/>
            </a:endParaRPr>
          </a:p>
          <a:p>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8054" y="5350476"/>
            <a:ext cx="3000375" cy="1524000"/>
          </a:xfrm>
          <a:prstGeom prst="rect">
            <a:avLst/>
          </a:prstGeom>
        </p:spPr>
      </p:pic>
    </p:spTree>
    <p:extLst>
      <p:ext uri="{BB962C8B-B14F-4D97-AF65-F5344CB8AC3E}">
        <p14:creationId xmlns:p14="http://schemas.microsoft.com/office/powerpoint/2010/main" val="359617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pPr lvl="0" algn="l">
              <a:lnSpc>
                <a:spcPct val="115000"/>
              </a:lnSpc>
              <a:spcBef>
                <a:spcPct val="20000"/>
              </a:spcBef>
              <a:spcAft>
                <a:spcPts val="1000"/>
              </a:spcAft>
            </a:pPr>
            <a:r>
              <a:rPr lang="lv-LV" sz="3600" b="1" dirty="0">
                <a:solidFill>
                  <a:prstClr val="black"/>
                </a:solidFill>
                <a:ea typeface="Calibri"/>
                <a:cs typeface="Times New Roman"/>
              </a:rPr>
              <a:t>2014</a:t>
            </a:r>
            <a:r>
              <a:rPr lang="lv-LV" sz="3600" b="1" dirty="0" smtClean="0">
                <a:solidFill>
                  <a:prstClr val="black"/>
                </a:solidFill>
                <a:ea typeface="Calibri"/>
                <a:cs typeface="Times New Roman"/>
              </a:rPr>
              <a:t>./2015.m.g</a:t>
            </a:r>
            <a:r>
              <a:rPr lang="lv-LV" sz="3200" dirty="0">
                <a:solidFill>
                  <a:prstClr val="black"/>
                </a:solidFill>
                <a:ea typeface="Calibri"/>
                <a:cs typeface="Times New Roman"/>
              </a:rPr>
              <a:t>.</a:t>
            </a:r>
            <a:br>
              <a:rPr lang="lv-LV" sz="3200" dirty="0">
                <a:solidFill>
                  <a:prstClr val="black"/>
                </a:solidFill>
                <a:ea typeface="Calibri"/>
                <a:cs typeface="Times New Roman"/>
              </a:rPr>
            </a:br>
            <a:endParaRPr lang="lv-LV" dirty="0"/>
          </a:p>
        </p:txBody>
      </p:sp>
      <p:sp>
        <p:nvSpPr>
          <p:cNvPr id="3" name="Satura vietturis 2"/>
          <p:cNvSpPr>
            <a:spLocks noGrp="1"/>
          </p:cNvSpPr>
          <p:nvPr>
            <p:ph idx="1"/>
          </p:nvPr>
        </p:nvSpPr>
        <p:spPr/>
        <p:txBody>
          <a:bodyPr/>
          <a:lstStyle/>
          <a:p>
            <a:pPr marL="0" indent="0">
              <a:lnSpc>
                <a:spcPct val="115000"/>
              </a:lnSpc>
              <a:spcAft>
                <a:spcPts val="1000"/>
              </a:spcAft>
              <a:buNone/>
            </a:pPr>
            <a:endParaRPr lang="lv-LV" dirty="0">
              <a:ea typeface="Calibri"/>
              <a:cs typeface="Times New Roman"/>
            </a:endParaRPr>
          </a:p>
          <a:p>
            <a:pPr>
              <a:lnSpc>
                <a:spcPct val="115000"/>
              </a:lnSpc>
              <a:spcAft>
                <a:spcPts val="1000"/>
              </a:spcAft>
            </a:pPr>
            <a:r>
              <a:rPr lang="lv-LV" dirty="0">
                <a:ea typeface="Calibri"/>
                <a:cs typeface="Times New Roman"/>
              </a:rPr>
              <a:t>Oktobris            </a:t>
            </a:r>
            <a:r>
              <a:rPr lang="lv-LV" dirty="0" smtClean="0">
                <a:ea typeface="Calibri"/>
                <a:cs typeface="Times New Roman"/>
              </a:rPr>
              <a:t>Turcija          </a:t>
            </a:r>
            <a:r>
              <a:rPr lang="lv-LV" dirty="0">
                <a:ea typeface="Calibri"/>
                <a:cs typeface="Times New Roman"/>
              </a:rPr>
              <a:t>Skolotāji un skolēni    </a:t>
            </a:r>
          </a:p>
          <a:p>
            <a:pPr>
              <a:lnSpc>
                <a:spcPct val="115000"/>
              </a:lnSpc>
              <a:spcAft>
                <a:spcPts val="1000"/>
              </a:spcAft>
            </a:pPr>
            <a:r>
              <a:rPr lang="lv-LV" dirty="0">
                <a:ea typeface="Calibri"/>
                <a:cs typeface="Times New Roman"/>
              </a:rPr>
              <a:t>Marts                </a:t>
            </a:r>
            <a:r>
              <a:rPr lang="lv-LV" dirty="0" smtClean="0">
                <a:ea typeface="Calibri"/>
                <a:cs typeface="Times New Roman"/>
              </a:rPr>
              <a:t> </a:t>
            </a:r>
            <a:r>
              <a:rPr lang="lv-LV" dirty="0">
                <a:ea typeface="Calibri"/>
                <a:cs typeface="Times New Roman"/>
              </a:rPr>
              <a:t>Itālija           Skolotāji </a:t>
            </a:r>
          </a:p>
          <a:p>
            <a:r>
              <a:rPr lang="lv-LV" dirty="0">
                <a:ea typeface="Calibri"/>
                <a:cs typeface="Times New Roman"/>
              </a:rPr>
              <a:t>Maijs                  </a:t>
            </a:r>
            <a:r>
              <a:rPr lang="lv-LV" dirty="0" smtClean="0">
                <a:ea typeface="Calibri"/>
                <a:cs typeface="Times New Roman"/>
              </a:rPr>
              <a:t>Latvija          </a:t>
            </a:r>
            <a:r>
              <a:rPr lang="lv-LV" dirty="0">
                <a:ea typeface="Calibri"/>
                <a:cs typeface="Times New Roman"/>
              </a:rPr>
              <a:t>Skolotāji </a:t>
            </a:r>
            <a:endParaRPr lang="lv-LV" dirty="0"/>
          </a:p>
        </p:txBody>
      </p:sp>
      <p:pic>
        <p:nvPicPr>
          <p:cNvPr id="4" name="Attēl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5013176"/>
            <a:ext cx="3000375" cy="1524000"/>
          </a:xfrm>
          <a:prstGeom prst="rect">
            <a:avLst/>
          </a:prstGeom>
        </p:spPr>
      </p:pic>
    </p:spTree>
    <p:extLst>
      <p:ext uri="{BB962C8B-B14F-4D97-AF65-F5344CB8AC3E}">
        <p14:creationId xmlns:p14="http://schemas.microsoft.com/office/powerpoint/2010/main" val="2555116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ēma">
  <a:themeElements>
    <a:clrScheme name="Izsmalcināts">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216</TotalTime>
  <Words>1384</Words>
  <Application>Microsoft Office PowerPoint</Application>
  <PresentationFormat>On-screen Show (4:3)</PresentationFormat>
  <Paragraphs>181</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tēma</vt:lpstr>
      <vt:lpstr>Mūžizglītības programmas Comenius skolu daudzpusējās partnerības projekts  Creating a positive school environment for learning.  (Pozitīvas mācīšanās vides veidošana skolā.)  </vt:lpstr>
      <vt:lpstr>Projekta mērķis:  </vt:lpstr>
      <vt:lpstr>Uzdevumi: </vt:lpstr>
      <vt:lpstr>PowerPoint Presentation</vt:lpstr>
      <vt:lpstr>PowerPoint Presentation</vt:lpstr>
      <vt:lpstr>PowerPoint Presentation</vt:lpstr>
      <vt:lpstr>Projekta dalībvalstis: </vt:lpstr>
      <vt:lpstr>Mobilitātes: Minimālais mobilitāšu skaits 24 (18+6) </vt:lpstr>
      <vt:lpstr>2014./2015.m.g. </vt:lpstr>
      <vt:lpstr>Aktivitāšu plāns: 2013./14.m.g. </vt:lpstr>
      <vt:lpstr>Oktobris </vt:lpstr>
      <vt:lpstr>PowerPoint Presentation</vt:lpstr>
      <vt:lpstr>PowerPoint Presentation</vt:lpstr>
      <vt:lpstr>Novembris  </vt:lpstr>
      <vt:lpstr>PowerPoint Presentation</vt:lpstr>
      <vt:lpstr>Decembris </vt:lpstr>
      <vt:lpstr>Janvāris  </vt:lpstr>
      <vt:lpstr>Februāris </vt:lpstr>
      <vt:lpstr>PowerPoint Presentation</vt:lpstr>
      <vt:lpstr>Marts </vt:lpstr>
      <vt:lpstr>PowerPoint Presentation</vt:lpstr>
      <vt:lpstr>Aprīlis </vt:lpstr>
      <vt:lpstr>PowerPoint Presentation</vt:lpstr>
      <vt:lpstr>Maijs </vt:lpstr>
      <vt:lpstr>PowerPoint Presentation</vt:lpstr>
      <vt:lpstr>Jūnijs</vt:lpstr>
      <vt:lpstr>Augusts</vt:lpstr>
      <vt:lpstr>Septembris</vt:lpstr>
      <vt:lpstr>Oktobris</vt:lpstr>
      <vt:lpstr>Novembris</vt:lpstr>
      <vt:lpstr>Decembris</vt:lpstr>
      <vt:lpstr>Janvāris</vt:lpstr>
      <vt:lpstr>Februāris</vt:lpstr>
      <vt:lpstr>Marts</vt:lpstr>
      <vt:lpstr>Aprīlis</vt:lpstr>
      <vt:lpstr>Maijs</vt:lpstr>
      <vt:lpstr>Jūnijs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Mūžizglītības programmas Comenius skolu daudzpusējās partnerības projekts  Creating a positive school environment for learning.  (Pozitīvas mācīšanās vides veidošana skolā.)</dc:title>
  <dc:creator>Liga</dc:creator>
  <cp:lastModifiedBy>Mara Banka</cp:lastModifiedBy>
  <cp:revision>25</cp:revision>
  <dcterms:created xsi:type="dcterms:W3CDTF">2013-09-08T09:57:16Z</dcterms:created>
  <dcterms:modified xsi:type="dcterms:W3CDTF">2014-09-09T13:32:46Z</dcterms:modified>
</cp:coreProperties>
</file>