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 id="266" r:id="rId11"/>
    <p:sldId id="267" r:id="rId12"/>
    <p:sldId id="268" r:id="rId13"/>
    <p:sldId id="269" r:id="rId14"/>
    <p:sldId id="270" r:id="rId15"/>
    <p:sldId id="271" r:id="rId16"/>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246"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lv-LV" smtClean="0"/>
              <a:t>Rediģēt šablona virsraksta stilu</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en-US" dirty="0"/>
          </a:p>
        </p:txBody>
      </p:sp>
      <p:sp>
        <p:nvSpPr>
          <p:cNvPr id="7" name="Date Placeholder 6"/>
          <p:cNvSpPr>
            <a:spLocks noGrp="1"/>
          </p:cNvSpPr>
          <p:nvPr>
            <p:ph type="dt" sz="half" idx="10"/>
          </p:nvPr>
        </p:nvSpPr>
        <p:spPr/>
        <p:txBody>
          <a:bodyPr/>
          <a:lstStyle/>
          <a:p>
            <a:fld id="{42859E79-5845-489A-A4D1-CE0B80E3DBA9}" type="datetimeFigureOut">
              <a:rPr lang="lv-LV" smtClean="0"/>
              <a:t>20.11.2013</a:t>
            </a:fld>
            <a:endParaRPr lang="lv-LV"/>
          </a:p>
        </p:txBody>
      </p:sp>
      <p:sp>
        <p:nvSpPr>
          <p:cNvPr id="8" name="Slide Number Placeholder 7"/>
          <p:cNvSpPr>
            <a:spLocks noGrp="1"/>
          </p:cNvSpPr>
          <p:nvPr>
            <p:ph type="sldNum" sz="quarter" idx="11"/>
          </p:nvPr>
        </p:nvSpPr>
        <p:spPr/>
        <p:txBody>
          <a:bodyPr/>
          <a:lstStyle/>
          <a:p>
            <a:fld id="{83E4EB95-7CEB-404E-89BB-0D83B28B6BEA}" type="slidenum">
              <a:rPr lang="lv-LV" smtClean="0"/>
              <a:t>‹#›</a:t>
            </a:fld>
            <a:endParaRPr lang="lv-LV"/>
          </a:p>
        </p:txBody>
      </p:sp>
      <p:sp>
        <p:nvSpPr>
          <p:cNvPr id="9" name="Footer Placeholder 8"/>
          <p:cNvSpPr>
            <a:spLocks noGrp="1"/>
          </p:cNvSpPr>
          <p:nvPr>
            <p:ph type="ftr" sz="quarter" idx="12"/>
          </p:nvPr>
        </p:nvSpPr>
        <p:spPr/>
        <p:txBody>
          <a:bodyPr/>
          <a:lstStyle/>
          <a:p>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42859E79-5845-489A-A4D1-CE0B80E3DBA9}" type="datetimeFigureOut">
              <a:rPr lang="lv-LV" smtClean="0"/>
              <a:t>20.11.2013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42859E79-5845-489A-A4D1-CE0B80E3DBA9}" type="datetimeFigureOut">
              <a:rPr lang="lv-LV" smtClean="0"/>
              <a:t>20.11.2013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4" name="Date Placeholder 3"/>
          <p:cNvSpPr>
            <a:spLocks noGrp="1"/>
          </p:cNvSpPr>
          <p:nvPr>
            <p:ph type="dt" sz="half" idx="10"/>
          </p:nvPr>
        </p:nvSpPr>
        <p:spPr/>
        <p:txBody>
          <a:bodyPr/>
          <a:lstStyle/>
          <a:p>
            <a:fld id="{42859E79-5845-489A-A4D1-CE0B80E3DBA9}" type="datetimeFigureOut">
              <a:rPr lang="lv-LV" smtClean="0"/>
              <a:t>20.11.2013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lv-LV" smtClean="0"/>
              <a:t>Rediģēt šablona virsraksta stilu</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42859E79-5845-489A-A4D1-CE0B80E3DBA9}" type="datetimeFigureOut">
              <a:rPr lang="lv-LV" smtClean="0"/>
              <a:t>20.11.2013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3E4EB95-7CEB-404E-89BB-0D83B28B6BEA}" type="slidenum">
              <a:rPr lang="lv-LV" smtClean="0"/>
              <a:t>‹#›</a:t>
            </a:fld>
            <a:endParaRPr lang="lv-LV"/>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5" name="Date Placeholder 4"/>
          <p:cNvSpPr>
            <a:spLocks noGrp="1"/>
          </p:cNvSpPr>
          <p:nvPr>
            <p:ph type="dt" sz="half" idx="10"/>
          </p:nvPr>
        </p:nvSpPr>
        <p:spPr/>
        <p:txBody>
          <a:bodyPr/>
          <a:lstStyle/>
          <a:p>
            <a:fld id="{42859E79-5845-489A-A4D1-CE0B80E3DBA9}" type="datetimeFigureOut">
              <a:rPr lang="lv-LV" smtClean="0"/>
              <a:t>20.11.2013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3E4EB95-7CEB-404E-89BB-0D83B28B6BEA}" type="slidenum">
              <a:rPr lang="lv-LV" smtClean="0"/>
              <a:t>‹#›</a:t>
            </a:fld>
            <a:endParaRPr lang="lv-LV"/>
          </a:p>
        </p:txBody>
      </p:sp>
      <p:sp>
        <p:nvSpPr>
          <p:cNvPr id="9" name="Content Placeholder 8"/>
          <p:cNvSpPr>
            <a:spLocks noGrp="1"/>
          </p:cNvSpPr>
          <p:nvPr>
            <p:ph sz="quarter" idx="13"/>
          </p:nvPr>
        </p:nvSpPr>
        <p:spPr>
          <a:xfrm>
            <a:off x="365760" y="1600200"/>
            <a:ext cx="4041648" cy="4526280"/>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Rediģēt šablona virsraksta stilu</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7" name="Date Placeholder 6"/>
          <p:cNvSpPr>
            <a:spLocks noGrp="1"/>
          </p:cNvSpPr>
          <p:nvPr>
            <p:ph type="dt" sz="half" idx="10"/>
          </p:nvPr>
        </p:nvSpPr>
        <p:spPr/>
        <p:txBody>
          <a:bodyPr/>
          <a:lstStyle/>
          <a:p>
            <a:fld id="{42859E79-5845-489A-A4D1-CE0B80E3DBA9}" type="datetimeFigureOut">
              <a:rPr lang="lv-LV" smtClean="0"/>
              <a:t>20.11.2013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83E4EB95-7CEB-404E-89BB-0D83B28B6BEA}" type="slidenum">
              <a:rPr lang="lv-LV" smtClean="0"/>
              <a:t>‹#›</a:t>
            </a:fld>
            <a:endParaRPr lang="lv-LV"/>
          </a:p>
        </p:txBody>
      </p:sp>
      <p:sp>
        <p:nvSpPr>
          <p:cNvPr id="11" name="Content Placeholder 10"/>
          <p:cNvSpPr>
            <a:spLocks noGrp="1"/>
          </p:cNvSpPr>
          <p:nvPr>
            <p:ph sz="quarter" idx="13"/>
          </p:nvPr>
        </p:nvSpPr>
        <p:spPr>
          <a:xfrm>
            <a:off x="457200" y="2212848"/>
            <a:ext cx="4041648" cy="3913632"/>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42859E79-5845-489A-A4D1-CE0B80E3DBA9}" type="datetimeFigureOut">
              <a:rPr lang="lv-LV" smtClean="0"/>
              <a:t>20.11.2013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59E79-5845-489A-A4D1-CE0B80E3DBA9}" type="datetimeFigureOut">
              <a:rPr lang="lv-LV" smtClean="0"/>
              <a:t>20.11.2013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lv-LV" smtClean="0"/>
              <a:t>Rediģēt šablona virsraksta stilu</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42859E79-5845-489A-A4D1-CE0B80E3DBA9}" type="datetimeFigureOut">
              <a:rPr lang="lv-LV" smtClean="0"/>
              <a:t>20.11.2013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lv-LV" smtClean="0"/>
              <a:t>Rediģēt šablona virsraksta stilu</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attēla ikonas</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42859E79-5845-489A-A4D1-CE0B80E3DBA9}" type="datetimeFigureOut">
              <a:rPr lang="lv-LV" smtClean="0"/>
              <a:t>20.11.2013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3E4EB95-7CEB-404E-89BB-0D83B28B6BEA}" type="slidenum">
              <a:rPr lang="lv-LV" smtClean="0"/>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lv-LV" smtClean="0"/>
              <a:t>Rediģēt šablona virsraksta stilu</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2859E79-5845-489A-A4D1-CE0B80E3DBA9}" type="datetimeFigureOut">
              <a:rPr lang="lv-LV" smtClean="0"/>
              <a:t>20.11.2013</a:t>
            </a:fld>
            <a:endParaRPr lang="lv-LV"/>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lv-LV"/>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E4EB95-7CEB-404E-89BB-0D83B28B6BEA}" type="slidenum">
              <a:rPr lang="lv-LV" smtClean="0"/>
              <a:t>‹#›</a:t>
            </a:fld>
            <a:endParaRPr lang="lv-LV"/>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Grieķijas izglītības sistēma.</a:t>
            </a:r>
            <a:endParaRPr lang="lv-LV" dirty="0"/>
          </a:p>
        </p:txBody>
      </p:sp>
      <p:sp>
        <p:nvSpPr>
          <p:cNvPr id="3" name="Apakšvirsraksts 2"/>
          <p:cNvSpPr>
            <a:spLocks noGrp="1"/>
          </p:cNvSpPr>
          <p:nvPr>
            <p:ph type="subTitle" idx="1"/>
          </p:nvPr>
        </p:nvSpPr>
        <p:spPr/>
        <p:txBody>
          <a:bodyPr>
            <a:normAutofit lnSpcReduction="10000"/>
          </a:bodyPr>
          <a:lstStyle/>
          <a:p>
            <a:pPr algn="r"/>
            <a:r>
              <a:rPr lang="lv-LV" sz="1800" dirty="0" smtClean="0"/>
              <a:t>Projekta koordinatore-Līga </a:t>
            </a:r>
            <a:r>
              <a:rPr lang="lv-LV" sz="1800" dirty="0" err="1" smtClean="0"/>
              <a:t>Bužere</a:t>
            </a:r>
            <a:endParaRPr lang="lv-LV" sz="1800" dirty="0" smtClean="0"/>
          </a:p>
          <a:p>
            <a:pPr algn="r"/>
            <a:r>
              <a:rPr lang="lv-LV" sz="1800" dirty="0" smtClean="0"/>
              <a:t>Materiāls sagatavots balstoties uz personiskajiem novērojumiem un Grieķu partneru izstrādāto pārskatu par valsts izglītības sistēmu.</a:t>
            </a:r>
            <a:endParaRPr lang="lv-LV" sz="1800" dirty="0"/>
          </a:p>
        </p:txBody>
      </p:sp>
      <p:pic>
        <p:nvPicPr>
          <p:cNvPr id="1026" name="Picture 2" descr="C:\Users\Liga\Desktop\lejupielād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3701" y="6255061"/>
            <a:ext cx="1074890" cy="54597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7" y="2996952"/>
            <a:ext cx="1622425" cy="148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232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Mācību dienas kārtība:</a:t>
            </a:r>
            <a:endParaRPr lang="lv-LV" dirty="0"/>
          </a:p>
        </p:txBody>
      </p:sp>
      <p:sp>
        <p:nvSpPr>
          <p:cNvPr id="3" name="Satura vietturis 2"/>
          <p:cNvSpPr>
            <a:spLocks noGrp="1"/>
          </p:cNvSpPr>
          <p:nvPr>
            <p:ph idx="1"/>
          </p:nvPr>
        </p:nvSpPr>
        <p:spPr/>
        <p:txBody>
          <a:bodyPr/>
          <a:lstStyle/>
          <a:p>
            <a:endParaRPr lang="lv-LV" dirty="0" smtClean="0"/>
          </a:p>
          <a:p>
            <a:r>
              <a:rPr lang="lv-LV" dirty="0" smtClean="0"/>
              <a:t>Skolas ir atvērtas no 7 rītā līdz 4 pēcpusdienā. Dažādām klašu grupām skolas dienas garums ir atšķirīgs. 1. Klase- līdz 12:30. 6.klase līdz 14:00. </a:t>
            </a:r>
          </a:p>
          <a:p>
            <a:r>
              <a:rPr lang="lv-LV" dirty="0" smtClean="0"/>
              <a:t>Pēc mācību stundām skolēni var palikt skolā, lai pildītu mājasdarbus, vai piedalītos ārpusklases aktivitātēs.</a:t>
            </a:r>
            <a:endParaRPr lang="lv-LV" dirty="0"/>
          </a:p>
        </p:txBody>
      </p:sp>
      <p:pic>
        <p:nvPicPr>
          <p:cNvPr id="10242"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903702"/>
            <a:ext cx="1716211" cy="871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429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Ēdienreizes: </a:t>
            </a:r>
            <a:endParaRPr lang="lv-LV" dirty="0"/>
          </a:p>
        </p:txBody>
      </p:sp>
      <p:sp>
        <p:nvSpPr>
          <p:cNvPr id="3" name="Satura vietturis 2"/>
          <p:cNvSpPr>
            <a:spLocks noGrp="1"/>
          </p:cNvSpPr>
          <p:nvPr>
            <p:ph idx="1"/>
          </p:nvPr>
        </p:nvSpPr>
        <p:spPr/>
        <p:txBody>
          <a:bodyPr/>
          <a:lstStyle/>
          <a:p>
            <a:endParaRPr lang="lv-LV" dirty="0" smtClean="0"/>
          </a:p>
          <a:p>
            <a:r>
              <a:rPr lang="lv-LV" dirty="0"/>
              <a:t>S</a:t>
            </a:r>
            <a:r>
              <a:rPr lang="lv-LV" dirty="0" smtClean="0"/>
              <a:t>kolēni</a:t>
            </a:r>
            <a:r>
              <a:rPr lang="lv-LV" dirty="0" smtClean="0"/>
              <a:t>, kuri paliek skolā pēc  14iem, ņem līdzi ēdienu no mājām.</a:t>
            </a:r>
            <a:endParaRPr lang="lv-LV" dirty="0"/>
          </a:p>
        </p:txBody>
      </p:sp>
      <p:pic>
        <p:nvPicPr>
          <p:cNvPr id="11266"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5996418"/>
            <a:ext cx="1644203" cy="835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59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Skolēnu skaits klasē.</a:t>
            </a:r>
            <a:endParaRPr lang="lv-LV" dirty="0"/>
          </a:p>
        </p:txBody>
      </p:sp>
      <p:sp>
        <p:nvSpPr>
          <p:cNvPr id="3" name="Satura vietturis 2"/>
          <p:cNvSpPr>
            <a:spLocks noGrp="1"/>
          </p:cNvSpPr>
          <p:nvPr>
            <p:ph idx="1"/>
          </p:nvPr>
        </p:nvSpPr>
        <p:spPr/>
        <p:txBody>
          <a:bodyPr/>
          <a:lstStyle/>
          <a:p>
            <a:endParaRPr lang="lv-LV" dirty="0" smtClean="0"/>
          </a:p>
          <a:p>
            <a:r>
              <a:rPr lang="lv-LV" dirty="0" smtClean="0"/>
              <a:t>Līdz 25 skolēniem.</a:t>
            </a:r>
            <a:endParaRPr lang="lv-LV" dirty="0"/>
          </a:p>
        </p:txBody>
      </p:sp>
      <p:pic>
        <p:nvPicPr>
          <p:cNvPr id="12290"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5877272"/>
            <a:ext cx="1644203" cy="835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091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Sadarbība ar vecākiem.</a:t>
            </a:r>
            <a:endParaRPr lang="lv-LV" dirty="0"/>
          </a:p>
        </p:txBody>
      </p:sp>
      <p:sp>
        <p:nvSpPr>
          <p:cNvPr id="3" name="Satura vietturis 2"/>
          <p:cNvSpPr>
            <a:spLocks noGrp="1"/>
          </p:cNvSpPr>
          <p:nvPr>
            <p:ph idx="1"/>
          </p:nvPr>
        </p:nvSpPr>
        <p:spPr/>
        <p:txBody>
          <a:bodyPr/>
          <a:lstStyle/>
          <a:p>
            <a:endParaRPr lang="lv-LV" dirty="0" smtClean="0"/>
          </a:p>
          <a:p>
            <a:r>
              <a:rPr lang="lv-LV" dirty="0" smtClean="0"/>
              <a:t>Skolā darbojas vecāku padome.</a:t>
            </a:r>
          </a:p>
          <a:p>
            <a:r>
              <a:rPr lang="lv-LV" dirty="0" smtClean="0"/>
              <a:t>Ikdienā vecāki pavada skolēnus līdz skolas vārtiem.</a:t>
            </a:r>
          </a:p>
        </p:txBody>
      </p:sp>
      <p:pic>
        <p:nvPicPr>
          <p:cNvPr id="13314"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020146"/>
            <a:ext cx="1428179" cy="725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436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Būtiskākās atšķirības.</a:t>
            </a:r>
            <a:endParaRPr lang="lv-LV" dirty="0"/>
          </a:p>
        </p:txBody>
      </p:sp>
      <p:sp>
        <p:nvSpPr>
          <p:cNvPr id="3" name="Satura vietturis 2"/>
          <p:cNvSpPr>
            <a:spLocks noGrp="1"/>
          </p:cNvSpPr>
          <p:nvPr>
            <p:ph idx="1"/>
          </p:nvPr>
        </p:nvSpPr>
        <p:spPr/>
        <p:txBody>
          <a:bodyPr/>
          <a:lstStyle/>
          <a:p>
            <a:endParaRPr lang="lv-LV" dirty="0" smtClean="0"/>
          </a:p>
          <a:p>
            <a:r>
              <a:rPr lang="lv-LV" dirty="0" smtClean="0"/>
              <a:t>Vēsturi un informātiku skolēni apgūst no 1. klases.</a:t>
            </a:r>
          </a:p>
          <a:p>
            <a:r>
              <a:rPr lang="lv-LV" dirty="0" smtClean="0"/>
              <a:t>Kristīgā mācība 2 </a:t>
            </a:r>
            <a:r>
              <a:rPr lang="lv-LV" dirty="0"/>
              <a:t>reizes nedēļā  no 3. -6. </a:t>
            </a:r>
            <a:r>
              <a:rPr lang="lv-LV" dirty="0" smtClean="0"/>
              <a:t>klasei</a:t>
            </a:r>
            <a:r>
              <a:rPr lang="lv-LV" dirty="0"/>
              <a:t>. </a:t>
            </a:r>
          </a:p>
          <a:p>
            <a:pPr marL="0" indent="0">
              <a:buNone/>
            </a:pPr>
            <a:r>
              <a:rPr lang="lv-LV" dirty="0" smtClean="0"/>
              <a:t>    Tā </a:t>
            </a:r>
            <a:r>
              <a:rPr lang="lv-LV" dirty="0"/>
              <a:t>ir obligāta</a:t>
            </a:r>
            <a:r>
              <a:rPr lang="lv-LV" dirty="0" smtClean="0"/>
              <a:t>.</a:t>
            </a:r>
          </a:p>
          <a:p>
            <a:r>
              <a:rPr lang="lv-LV" dirty="0"/>
              <a:t> V</a:t>
            </a:r>
            <a:r>
              <a:rPr lang="lv-LV" dirty="0" smtClean="0"/>
              <a:t>ājš tehnoloģiskais aprīkojums.</a:t>
            </a:r>
            <a:endParaRPr lang="lv-LV" dirty="0"/>
          </a:p>
          <a:p>
            <a:endParaRPr lang="lv-LV" dirty="0"/>
          </a:p>
        </p:txBody>
      </p:sp>
      <p:pic>
        <p:nvPicPr>
          <p:cNvPr id="14338"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918111"/>
            <a:ext cx="1788219" cy="908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241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a vietturis 2"/>
          <p:cNvSpPr>
            <a:spLocks noGrp="1"/>
          </p:cNvSpPr>
          <p:nvPr>
            <p:ph type="body" idx="1"/>
          </p:nvPr>
        </p:nvSpPr>
        <p:spPr>
          <a:xfrm>
            <a:off x="676052" y="1526778"/>
            <a:ext cx="7772400" cy="1500187"/>
          </a:xfrm>
        </p:spPr>
        <p:txBody>
          <a:bodyPr>
            <a:normAutofit fontScale="85000" lnSpcReduction="10000"/>
          </a:bodyPr>
          <a:lstStyle/>
          <a:p>
            <a:r>
              <a:rPr lang="lv-LV" sz="6600" dirty="0" smtClean="0"/>
              <a:t>Paldies par uzmanību!</a:t>
            </a:r>
            <a:endParaRPr lang="lv-LV" sz="6600" dirty="0"/>
          </a:p>
        </p:txBody>
      </p:sp>
      <p:pic>
        <p:nvPicPr>
          <p:cNvPr id="15362"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012873"/>
            <a:ext cx="1500188" cy="762000"/>
          </a:xfrm>
          <a:prstGeom prst="rect">
            <a:avLst/>
          </a:prstGeom>
          <a:noFill/>
          <a:extLst>
            <a:ext uri="{909E8E84-426E-40DD-AFC4-6F175D3DCCD1}">
              <a14:hiddenFill xmlns:a14="http://schemas.microsoft.com/office/drawing/2010/main">
                <a:solidFill>
                  <a:srgbClr val="FFFFFF"/>
                </a:solidFill>
              </a14:hiddenFill>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5824" y="2276872"/>
            <a:ext cx="3744416" cy="3409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9568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Izglītības posmi.</a:t>
            </a:r>
            <a:endParaRPr lang="lv-LV" b="1" dirty="0"/>
          </a:p>
        </p:txBody>
      </p:sp>
      <p:sp>
        <p:nvSpPr>
          <p:cNvPr id="3" name="Satura vietturis 2"/>
          <p:cNvSpPr>
            <a:spLocks noGrp="1"/>
          </p:cNvSpPr>
          <p:nvPr>
            <p:ph idx="1"/>
          </p:nvPr>
        </p:nvSpPr>
        <p:spPr/>
        <p:txBody>
          <a:bodyPr>
            <a:normAutofit/>
          </a:bodyPr>
          <a:lstStyle/>
          <a:p>
            <a:r>
              <a:rPr lang="lv-LV" dirty="0" smtClean="0"/>
              <a:t>Pirmsskolas izglītība: obligāta un par brīvu. 2 gadi- no četru līdz piecu  gadu vecumam.</a:t>
            </a:r>
          </a:p>
          <a:p>
            <a:r>
              <a:rPr lang="lv-LV" dirty="0" smtClean="0"/>
              <a:t>Sākumskola:  obligāta un par brīvu. 6 gadi- no sešu līdz divpadsmit  gadu vecumam.</a:t>
            </a:r>
          </a:p>
          <a:p>
            <a:r>
              <a:rPr lang="lv-LV" dirty="0" smtClean="0"/>
              <a:t>Pamatskola (Ģimnāzija): obligāta un par brīvu. 3 gadi- no divpadsmit līdz 15 gadu vecumam.</a:t>
            </a:r>
          </a:p>
          <a:p>
            <a:r>
              <a:rPr lang="lv-LV" dirty="0" smtClean="0"/>
              <a:t>Vidusskola (Licejs): brīvprātīgi un par brīvu.</a:t>
            </a:r>
          </a:p>
          <a:p>
            <a:pPr marL="0" indent="0">
              <a:buNone/>
            </a:pPr>
            <a:r>
              <a:rPr lang="lv-LV" dirty="0" smtClean="0"/>
              <a:t> 3 gadi- no piecpadsmit līdz astoņpadsmit gadu vecumam.</a:t>
            </a:r>
          </a:p>
          <a:p>
            <a:endParaRPr lang="lv-LV" dirty="0"/>
          </a:p>
        </p:txBody>
      </p:sp>
      <p:pic>
        <p:nvPicPr>
          <p:cNvPr id="2050"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6122598"/>
            <a:ext cx="1356171" cy="688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025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Mācību gada iedalījums</a:t>
            </a:r>
            <a:endParaRPr lang="lv-LV" dirty="0"/>
          </a:p>
        </p:txBody>
      </p:sp>
      <p:sp>
        <p:nvSpPr>
          <p:cNvPr id="3" name="Satura vietturis 2"/>
          <p:cNvSpPr>
            <a:spLocks noGrp="1"/>
          </p:cNvSpPr>
          <p:nvPr>
            <p:ph idx="1"/>
          </p:nvPr>
        </p:nvSpPr>
        <p:spPr/>
        <p:txBody>
          <a:bodyPr/>
          <a:lstStyle/>
          <a:p>
            <a:endParaRPr lang="lv-LV" dirty="0" smtClean="0"/>
          </a:p>
          <a:p>
            <a:r>
              <a:rPr lang="pt-BR" dirty="0" smtClean="0"/>
              <a:t>Mācību gada ilgums: 176 dienas.</a:t>
            </a:r>
            <a:endParaRPr lang="lv-LV" dirty="0" smtClean="0"/>
          </a:p>
          <a:p>
            <a:r>
              <a:rPr lang="lv-LV" dirty="0" smtClean="0"/>
              <a:t>Mācības sākas 11.septembrī un beidzas 15. </a:t>
            </a:r>
            <a:r>
              <a:rPr lang="lv-LV" dirty="0"/>
              <a:t>j</a:t>
            </a:r>
            <a:r>
              <a:rPr lang="lv-LV" dirty="0" smtClean="0"/>
              <a:t>ūnijā.</a:t>
            </a:r>
          </a:p>
          <a:p>
            <a:r>
              <a:rPr lang="lv-LV" dirty="0" smtClean="0"/>
              <a:t>Brīvdienas:  Ziemassvētku brīvdienas decembrī, Lieldienu brīvdienas pavasarī, vasaras brīvlaiks.</a:t>
            </a:r>
          </a:p>
          <a:p>
            <a:r>
              <a:rPr lang="lv-LV" dirty="0" smtClean="0"/>
              <a:t>Skolotāji atsāk darbu 1. Septembrī.</a:t>
            </a:r>
            <a:endParaRPr lang="lv-LV" dirty="0"/>
          </a:p>
        </p:txBody>
      </p:sp>
      <p:pic>
        <p:nvPicPr>
          <p:cNvPr id="3074"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949280"/>
            <a:ext cx="1500188"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514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Vērtēšana.</a:t>
            </a:r>
            <a:endParaRPr lang="lv-LV" dirty="0"/>
          </a:p>
        </p:txBody>
      </p:sp>
      <p:sp>
        <p:nvSpPr>
          <p:cNvPr id="3" name="Satura vietturis 2"/>
          <p:cNvSpPr>
            <a:spLocks noGrp="1"/>
          </p:cNvSpPr>
          <p:nvPr>
            <p:ph idx="1"/>
          </p:nvPr>
        </p:nvSpPr>
        <p:spPr/>
        <p:txBody>
          <a:bodyPr/>
          <a:lstStyle/>
          <a:p>
            <a:pPr marL="0" indent="0">
              <a:buNone/>
            </a:pPr>
            <a:r>
              <a:rPr lang="lv-LV" dirty="0" smtClean="0"/>
              <a:t> </a:t>
            </a:r>
          </a:p>
          <a:p>
            <a:r>
              <a:rPr lang="lv-LV" dirty="0" smtClean="0"/>
              <a:t>1.,2. Klase aprakstoši. </a:t>
            </a:r>
          </a:p>
          <a:p>
            <a:r>
              <a:rPr lang="lv-LV" dirty="0" smtClean="0"/>
              <a:t>3.,4. Klase četri līmeņi- A izcili, B ļoti labi, C labi, D viduvēji.</a:t>
            </a:r>
          </a:p>
          <a:p>
            <a:r>
              <a:rPr lang="lv-LV" dirty="0" smtClean="0"/>
              <a:t>5.,6. Klase 10 </a:t>
            </a:r>
            <a:r>
              <a:rPr lang="lv-LV" dirty="0" smtClean="0"/>
              <a:t>baļļu </a:t>
            </a:r>
            <a:r>
              <a:rPr lang="lv-LV" dirty="0" smtClean="0"/>
              <a:t>sistēma.</a:t>
            </a:r>
          </a:p>
          <a:p>
            <a:r>
              <a:rPr lang="lv-LV" dirty="0" smtClean="0"/>
              <a:t> Gandrīz nekad netiek lietots vērtējums – vāji.</a:t>
            </a:r>
          </a:p>
          <a:p>
            <a:endParaRPr lang="lv-LV" dirty="0"/>
          </a:p>
        </p:txBody>
      </p:sp>
      <p:pic>
        <p:nvPicPr>
          <p:cNvPr id="4098"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169151"/>
            <a:ext cx="1356171" cy="688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563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Pārcelšana nākamajā klasē.</a:t>
            </a:r>
            <a:endParaRPr lang="lv-LV" b="1" dirty="0"/>
          </a:p>
        </p:txBody>
      </p:sp>
      <p:sp>
        <p:nvSpPr>
          <p:cNvPr id="3" name="Satura vietturis 2"/>
          <p:cNvSpPr>
            <a:spLocks noGrp="1"/>
          </p:cNvSpPr>
          <p:nvPr>
            <p:ph idx="1"/>
          </p:nvPr>
        </p:nvSpPr>
        <p:spPr>
          <a:xfrm>
            <a:off x="457200" y="1268760"/>
            <a:ext cx="8229600" cy="4857403"/>
          </a:xfrm>
        </p:spPr>
        <p:txBody>
          <a:bodyPr>
            <a:normAutofit/>
          </a:bodyPr>
          <a:lstStyle/>
          <a:p>
            <a:r>
              <a:rPr lang="lv-LV" dirty="0" smtClean="0"/>
              <a:t>Uz nākamo gadu pārceļ automātiski, ja skolēns nav kavējis skolu vairāk par pus gadu.</a:t>
            </a:r>
          </a:p>
          <a:p>
            <a:r>
              <a:rPr lang="lv-LV" dirty="0" smtClean="0"/>
              <a:t>Katra mācību gada beigās skolēns saņem sertifikātu, kas ļauj mācības turpināt nākamajā klasē.</a:t>
            </a:r>
          </a:p>
          <a:p>
            <a:r>
              <a:rPr lang="lv-LV" dirty="0" smtClean="0"/>
              <a:t>6. klases beigās saņem sākumskolas beigšanas apliecību, kas ļauj uzsākt mācības ģimnāzijā.</a:t>
            </a:r>
          </a:p>
          <a:p>
            <a:r>
              <a:rPr lang="lv-LV" dirty="0" smtClean="0"/>
              <a:t>9. klases beigās noslēguma pārbaudījumi. Nenokārtošanas gadījumā atkārtots mācību gads.</a:t>
            </a:r>
          </a:p>
          <a:p>
            <a:r>
              <a:rPr lang="lv-LV" dirty="0" smtClean="0"/>
              <a:t>Nokārtojot pārbaudījumus var turpināt mācības licejā vai profesionālajā izglītības iestādē.</a:t>
            </a:r>
          </a:p>
          <a:p>
            <a:endParaRPr lang="lv-LV" dirty="0"/>
          </a:p>
        </p:txBody>
      </p:sp>
      <p:pic>
        <p:nvPicPr>
          <p:cNvPr id="5122"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6073761"/>
            <a:ext cx="1428179" cy="725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46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Speciālā izglītība.</a:t>
            </a:r>
            <a:endParaRPr lang="lv-LV" dirty="0"/>
          </a:p>
        </p:txBody>
      </p:sp>
      <p:sp>
        <p:nvSpPr>
          <p:cNvPr id="3" name="Satura vietturis 2"/>
          <p:cNvSpPr>
            <a:spLocks noGrp="1"/>
          </p:cNvSpPr>
          <p:nvPr>
            <p:ph idx="1"/>
          </p:nvPr>
        </p:nvSpPr>
        <p:spPr/>
        <p:txBody>
          <a:bodyPr/>
          <a:lstStyle/>
          <a:p>
            <a:endParaRPr lang="lv-LV" dirty="0" smtClean="0"/>
          </a:p>
          <a:p>
            <a:r>
              <a:rPr lang="lv-LV" dirty="0" smtClean="0"/>
              <a:t>Visos izglītības posmos ir speciālās izglītības iestādes bērniem ar īpašām vajadzībām.</a:t>
            </a:r>
            <a:endParaRPr lang="lv-LV" dirty="0"/>
          </a:p>
        </p:txBody>
      </p:sp>
      <p:pic>
        <p:nvPicPr>
          <p:cNvPr id="6146"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148594"/>
            <a:ext cx="1358422" cy="689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91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dirty="0" smtClean="0"/>
              <a:t>Izglītības iestādes komandas vadība.</a:t>
            </a:r>
            <a:endParaRPr lang="lv-LV" dirty="0"/>
          </a:p>
        </p:txBody>
      </p:sp>
      <p:sp>
        <p:nvSpPr>
          <p:cNvPr id="3" name="Satura vietturis 2"/>
          <p:cNvSpPr>
            <a:spLocks noGrp="1"/>
          </p:cNvSpPr>
          <p:nvPr>
            <p:ph idx="1"/>
          </p:nvPr>
        </p:nvSpPr>
        <p:spPr/>
        <p:txBody>
          <a:bodyPr/>
          <a:lstStyle/>
          <a:p>
            <a:pPr marL="0" indent="0">
              <a:buNone/>
            </a:pPr>
            <a:endParaRPr lang="sv-SE" dirty="0" smtClean="0"/>
          </a:p>
          <a:p>
            <a:pPr marL="0" indent="0">
              <a:buNone/>
            </a:pPr>
            <a:r>
              <a:rPr lang="lv-LV" dirty="0" smtClean="0"/>
              <a:t>    </a:t>
            </a:r>
          </a:p>
          <a:p>
            <a:pPr marL="0" indent="0">
              <a:buNone/>
            </a:pPr>
            <a:r>
              <a:rPr lang="lv-LV" dirty="0" smtClean="0"/>
              <a:t>     </a:t>
            </a:r>
            <a:r>
              <a:rPr lang="sv-SE" dirty="0" smtClean="0"/>
              <a:t>Direktors</a:t>
            </a:r>
            <a:endParaRPr lang="lv-LV" dirty="0"/>
          </a:p>
          <a:p>
            <a:pPr marL="0" indent="0">
              <a:buNone/>
            </a:pPr>
            <a:r>
              <a:rPr lang="lv-LV" dirty="0" smtClean="0"/>
              <a:t>     </a:t>
            </a:r>
            <a:r>
              <a:rPr lang="sv-SE" dirty="0" smtClean="0"/>
              <a:t>Direktora asistents.</a:t>
            </a:r>
          </a:p>
          <a:p>
            <a:endParaRPr lang="lv-LV" dirty="0"/>
          </a:p>
        </p:txBody>
      </p:sp>
      <p:pic>
        <p:nvPicPr>
          <p:cNvPr id="7170"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054436"/>
            <a:ext cx="1500188"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468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67544" y="-531440"/>
            <a:ext cx="8229600" cy="1600200"/>
          </a:xfrm>
        </p:spPr>
        <p:txBody>
          <a:bodyPr/>
          <a:lstStyle/>
          <a:p>
            <a:r>
              <a:rPr lang="lv-LV" dirty="0" smtClean="0"/>
              <a:t>Skolotāju karjera:</a:t>
            </a:r>
            <a:endParaRPr lang="lv-LV" dirty="0"/>
          </a:p>
        </p:txBody>
      </p:sp>
      <p:sp>
        <p:nvSpPr>
          <p:cNvPr id="3" name="Satura vietturis 2"/>
          <p:cNvSpPr>
            <a:spLocks noGrp="1"/>
          </p:cNvSpPr>
          <p:nvPr>
            <p:ph idx="1"/>
          </p:nvPr>
        </p:nvSpPr>
        <p:spPr>
          <a:xfrm>
            <a:off x="467544" y="1347547"/>
            <a:ext cx="8229600" cy="4857403"/>
          </a:xfrm>
        </p:spPr>
        <p:txBody>
          <a:bodyPr>
            <a:normAutofit lnSpcReduction="10000"/>
          </a:bodyPr>
          <a:lstStyle/>
          <a:p>
            <a:r>
              <a:rPr lang="lv-LV" dirty="0" smtClean="0"/>
              <a:t>Specialitātes: Sākumskolā strādā skolotāji ar speciālu universitātes grādu- sākumskolas skolotājs. Ir arī mūzikas, sporta, IT, svešvalodas skolotāji ar atbilstošo izglītību. </a:t>
            </a:r>
          </a:p>
          <a:p>
            <a:r>
              <a:rPr lang="lv-LV" dirty="0" smtClean="0"/>
              <a:t>Skolotāju alga: Grieķijā skolotāji nesaņem vienādu algu. Tā ir atkarīga no ģimenes stāvokļa, sertifikātiem, reģiona. Lauku rajonos skolotāju alga ir lielāka. Ja skolotājs ir neprecēts un strādā liela pilsētā, zemākā  alga ir 1100 eiro. Lauku rajonos, precēts skolotājs ar 2 bērniem saņem ne mazāk, kā 1350 eiro.</a:t>
            </a:r>
          </a:p>
          <a:p>
            <a:r>
              <a:rPr lang="lv-LV" dirty="0" smtClean="0"/>
              <a:t>Ik pēc 2 gadiem </a:t>
            </a:r>
            <a:r>
              <a:rPr lang="lv-LV" dirty="0" smtClean="0"/>
              <a:t>ir 20 </a:t>
            </a:r>
            <a:r>
              <a:rPr lang="lv-LV" dirty="0" smtClean="0"/>
              <a:t>eiro liels algas pielikums par darba stāžu.</a:t>
            </a:r>
            <a:endParaRPr lang="lv-LV" dirty="0"/>
          </a:p>
        </p:txBody>
      </p:sp>
      <p:pic>
        <p:nvPicPr>
          <p:cNvPr id="8194"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6129693"/>
            <a:ext cx="1428179" cy="72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2846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Direktoru karjera</a:t>
            </a:r>
            <a:endParaRPr lang="lv-LV" dirty="0"/>
          </a:p>
        </p:txBody>
      </p:sp>
      <p:sp>
        <p:nvSpPr>
          <p:cNvPr id="3" name="Satura vietturis 2"/>
          <p:cNvSpPr>
            <a:spLocks noGrp="1"/>
          </p:cNvSpPr>
          <p:nvPr>
            <p:ph idx="1"/>
          </p:nvPr>
        </p:nvSpPr>
        <p:spPr/>
        <p:txBody>
          <a:bodyPr>
            <a:normAutofit/>
          </a:bodyPr>
          <a:lstStyle/>
          <a:p>
            <a:pPr marL="0" indent="0">
              <a:buNone/>
            </a:pPr>
            <a:r>
              <a:rPr lang="lv-LV" dirty="0" smtClean="0"/>
              <a:t>Par direktoru kļūst:</a:t>
            </a:r>
          </a:p>
          <a:p>
            <a:r>
              <a:rPr lang="lv-LV" dirty="0" smtClean="0"/>
              <a:t>Konkursa </a:t>
            </a:r>
            <a:r>
              <a:rPr lang="lv-LV" dirty="0" smtClean="0"/>
              <a:t>kārtībā, </a:t>
            </a:r>
            <a:r>
              <a:rPr lang="lv-LV" dirty="0" smtClean="0"/>
              <a:t>pārrunu rezultātā.</a:t>
            </a:r>
          </a:p>
          <a:p>
            <a:r>
              <a:rPr lang="lv-LV" dirty="0" smtClean="0"/>
              <a:t>Pedagoģiskā darba stāžam jābūt ne mazākam par 12 gadiem.  Jābūt speciāliem sertifikātiem, svešvalodu prasmju apliecinājumiem, maģistra grādam. Jo vairāk kvalifikāciju, jo vairāk punktus iegūst. </a:t>
            </a:r>
          </a:p>
          <a:p>
            <a:r>
              <a:rPr lang="lv-LV" dirty="0" smtClean="0"/>
              <a:t>Direktoru alga: Arī tā ir atkarīga no ģimenes stāvokļa un reģiona. </a:t>
            </a:r>
            <a:r>
              <a:rPr lang="lv-LV" dirty="0" smtClean="0"/>
              <a:t>Nomales skolā strādājošs, precēts </a:t>
            </a:r>
            <a:r>
              <a:rPr lang="lv-LV" dirty="0" smtClean="0"/>
              <a:t>direktors ar 2 bērniem saņem 1800 eiro.</a:t>
            </a:r>
            <a:endParaRPr lang="lv-LV" dirty="0"/>
          </a:p>
        </p:txBody>
      </p:sp>
      <p:pic>
        <p:nvPicPr>
          <p:cNvPr id="9218" name="Picture 2" descr="C:\Users\Liga\Desktop\lejupielād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979001"/>
            <a:ext cx="1716211" cy="871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015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ministratīvs">
  <a:themeElements>
    <a:clrScheme name="Administratīvs">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dministratīvs">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īv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97</TotalTime>
  <Words>584</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Administratīvs</vt:lpstr>
      <vt:lpstr>Grieķijas izglītības sistēma.</vt:lpstr>
      <vt:lpstr>Izglītības posmi.</vt:lpstr>
      <vt:lpstr>Mācību gada iedalījums</vt:lpstr>
      <vt:lpstr>Vērtēšana.</vt:lpstr>
      <vt:lpstr>Pārcelšana nākamajā klasē.</vt:lpstr>
      <vt:lpstr>Speciālā izglītība.</vt:lpstr>
      <vt:lpstr>Izglītības iestādes komandas vadība.</vt:lpstr>
      <vt:lpstr>Skolotāju karjera:</vt:lpstr>
      <vt:lpstr>Direktoru karjera</vt:lpstr>
      <vt:lpstr>Mācību dienas kārtība:</vt:lpstr>
      <vt:lpstr>Ēdienreizes: </vt:lpstr>
      <vt:lpstr>Skolēnu skaits klasē.</vt:lpstr>
      <vt:lpstr>Sadarbība ar vecākiem.</vt:lpstr>
      <vt:lpstr>Būtiskākās atšķirības.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Grieķijas izglītības sistēma</dc:title>
  <dc:creator>Liga</dc:creator>
  <cp:lastModifiedBy>Mara Banka</cp:lastModifiedBy>
  <cp:revision>12</cp:revision>
  <dcterms:created xsi:type="dcterms:W3CDTF">2013-11-19T18:00:45Z</dcterms:created>
  <dcterms:modified xsi:type="dcterms:W3CDTF">2013-11-20T13:45:02Z</dcterms:modified>
</cp:coreProperties>
</file>